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30"/>
  </p:notesMasterIdLst>
  <p:handoutMasterIdLst>
    <p:handoutMasterId r:id="rId31"/>
  </p:handoutMasterIdLst>
  <p:sldIdLst>
    <p:sldId id="256" r:id="rId4"/>
    <p:sldId id="288" r:id="rId5"/>
    <p:sldId id="267" r:id="rId6"/>
    <p:sldId id="289" r:id="rId7"/>
    <p:sldId id="268" r:id="rId8"/>
    <p:sldId id="262" r:id="rId9"/>
    <p:sldId id="273" r:id="rId10"/>
    <p:sldId id="296" r:id="rId11"/>
    <p:sldId id="297" r:id="rId12"/>
    <p:sldId id="298" r:id="rId13"/>
    <p:sldId id="299" r:id="rId14"/>
    <p:sldId id="300" r:id="rId15"/>
    <p:sldId id="304" r:id="rId16"/>
    <p:sldId id="308" r:id="rId17"/>
    <p:sldId id="305" r:id="rId18"/>
    <p:sldId id="306" r:id="rId19"/>
    <p:sldId id="307" r:id="rId20"/>
    <p:sldId id="311" r:id="rId21"/>
    <p:sldId id="313" r:id="rId22"/>
    <p:sldId id="312" r:id="rId23"/>
    <p:sldId id="314" r:id="rId24"/>
    <p:sldId id="315" r:id="rId25"/>
    <p:sldId id="309" r:id="rId26"/>
    <p:sldId id="292" r:id="rId27"/>
    <p:sldId id="272" r:id="rId28"/>
    <p:sldId id="263" r:id="rId2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EC771B"/>
    <a:srgbClr val="F9AA4C"/>
    <a:srgbClr val="2A8663"/>
    <a:srgbClr val="FE51C2"/>
    <a:srgbClr val="D33530"/>
    <a:srgbClr val="FF62BC"/>
    <a:srgbClr val="FFF500"/>
    <a:srgbClr val="E663E2"/>
    <a:srgbClr val="E6E6E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5" autoAdjust="0"/>
    <p:restoredTop sz="94476" autoAdjust="0"/>
  </p:normalViewPr>
  <p:slideViewPr>
    <p:cSldViewPr>
      <p:cViewPr varScale="1">
        <p:scale>
          <a:sx n="140" d="100"/>
          <a:sy n="140" d="100"/>
        </p:scale>
        <p:origin x="72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5B2B-31A4-4267-9889-BF59DBBBA7CA}" type="datetimeFigureOut">
              <a:rPr lang="ko-KR" altLang="en-US" smtClean="0"/>
              <a:t>2020-09-16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7A768-E1EE-4069-AAC5-49F7F97F84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424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F717D-5B63-48E7-8E90-E9529790C826}" type="datetimeFigureOut">
              <a:rPr lang="ko-KR" altLang="en-US" smtClean="0"/>
              <a:t>2020-09-16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784A3-40D8-48F6-BE9C-B857E15F68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86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4231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9084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4642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3322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92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96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1966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7425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3386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3252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9768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743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02-KIMS BUSINESS\007-02-Fullslidesppt-Contents\20161206\02-\color-penci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55036"/>
            <a:ext cx="9144000" cy="2188464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15724"/>
            <a:ext cx="9144000" cy="5869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140268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87207" y="1259198"/>
            <a:ext cx="2375807" cy="34163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16871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46664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76456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16871" y="3723878"/>
            <a:ext cx="1800000" cy="9516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946664" y="3723878"/>
            <a:ext cx="1800000" cy="9516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6876456" y="3723878"/>
            <a:ext cx="1800000" cy="9516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42106" y="1274642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28812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385770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38459" y="2964646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25165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382123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" y="1272646"/>
            <a:ext cx="3644522" cy="33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1906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32039" y="1239550"/>
            <a:ext cx="3743959" cy="3435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549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98757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147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753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787774"/>
            <a:ext cx="9144000" cy="18516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200" y="1239550"/>
            <a:ext cx="4170638" cy="2285250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54196" y="1347614"/>
            <a:ext cx="2767817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9538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strike="noStrike" baseline="0">
                <a:latin typeface="+mn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099" name="Picture 3" descr="D:\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6943" y="2427734"/>
            <a:ext cx="2170113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92765" y="2525682"/>
            <a:ext cx="1969901" cy="1342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3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879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58804" y="469664"/>
            <a:ext cx="4085196" cy="1309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058804" y="1779662"/>
            <a:ext cx="40851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284380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843808" y="0"/>
            <a:ext cx="174699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988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58804" y="1909824"/>
            <a:ext cx="4085196" cy="1309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499992" cy="253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2605500"/>
            <a:ext cx="4499992" cy="253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698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1826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689176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WIN7\Downloads\color-1305606_1920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3340100"/>
          </a:xfrm>
          <a:prstGeom prst="rect">
            <a:avLst/>
          </a:prstGeom>
          <a:solidFill>
            <a:srgbClr val="FE51C2"/>
          </a:solidFill>
          <a:ex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9474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7080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39702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15766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101" name="Picture 5" descr="E:\002-KIMS BUSINESS\007-02-Fullslidesppt-Contents\20161206\02-\pencil-pn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467" y="0"/>
            <a:ext cx="2678021" cy="5143500"/>
          </a:xfrm>
          <a:prstGeom prst="rect">
            <a:avLst/>
          </a:prstGeom>
          <a:solidFill>
            <a:srgbClr val="EC771B"/>
          </a:solidFill>
          <a:extLst/>
        </p:spPr>
      </p:pic>
    </p:spTree>
    <p:extLst>
      <p:ext uri="{BB962C8B-B14F-4D97-AF65-F5344CB8AC3E}">
        <p14:creationId xmlns:p14="http://schemas.microsoft.com/office/powerpoint/2010/main" val="1241277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39702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15766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101" name="Picture 5" descr="E:\002-KIMS BUSINESS\007-02-Fullslidesppt-Contents\20161206\02-\pencil-pn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467" y="0"/>
            <a:ext cx="2678021" cy="5143500"/>
          </a:xfrm>
          <a:prstGeom prst="rect">
            <a:avLst/>
          </a:prstGeom>
          <a:solidFill>
            <a:srgbClr val="EC771B"/>
          </a:solidFill>
          <a:extLst/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002-KIMS BUSINESS\007-02-Fullslidesppt-Contents\20161206\02-\blue-pencil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" y="2859782"/>
            <a:ext cx="3867829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483518"/>
            <a:ext cx="2592288" cy="122413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1707654"/>
            <a:ext cx="259228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5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3816606" y="2514208"/>
            <a:ext cx="1296145" cy="2648247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424245 w 3650621"/>
              <a:gd name="connsiteY0" fmla="*/ 6728001 h 6728001"/>
              <a:gd name="connsiteX1" fmla="*/ 3650621 w 3650621"/>
              <a:gd name="connsiteY1" fmla="*/ 6702635 h 6728001"/>
              <a:gd name="connsiteX2" fmla="*/ 2640971 w 3650621"/>
              <a:gd name="connsiteY2" fmla="*/ 3878472 h 6728001"/>
              <a:gd name="connsiteX3" fmla="*/ 2539547 w 3650621"/>
              <a:gd name="connsiteY3" fmla="*/ 3373073 h 6728001"/>
              <a:gd name="connsiteX4" fmla="*/ 2755270 w 3650621"/>
              <a:gd name="connsiteY4" fmla="*/ 2811673 h 6728001"/>
              <a:gd name="connsiteX5" fmla="*/ 2864809 w 3650621"/>
              <a:gd name="connsiteY5" fmla="*/ 2192548 h 6728001"/>
              <a:gd name="connsiteX6" fmla="*/ 3512509 w 3650621"/>
              <a:gd name="connsiteY6" fmla="*/ 1301960 h 6728001"/>
              <a:gd name="connsiteX7" fmla="*/ 3298197 w 3650621"/>
              <a:gd name="connsiteY7" fmla="*/ 1178135 h 6728001"/>
              <a:gd name="connsiteX8" fmla="*/ 2607634 w 3650621"/>
              <a:gd name="connsiteY8" fmla="*/ 1878222 h 6728001"/>
              <a:gd name="connsiteX9" fmla="*/ 2531434 w 3650621"/>
              <a:gd name="connsiteY9" fmla="*/ 1821072 h 6728001"/>
              <a:gd name="connsiteX10" fmla="*/ 2874334 w 3650621"/>
              <a:gd name="connsiteY10" fmla="*/ 563772 h 6728001"/>
              <a:gd name="connsiteX11" fmla="*/ 2598109 w 3650621"/>
              <a:gd name="connsiteY11" fmla="*/ 397084 h 6728001"/>
              <a:gd name="connsiteX12" fmla="*/ 2207584 w 3650621"/>
              <a:gd name="connsiteY12" fmla="*/ 1659147 h 6728001"/>
              <a:gd name="connsiteX13" fmla="*/ 2131384 w 3650621"/>
              <a:gd name="connsiteY13" fmla="*/ 1597235 h 6728001"/>
              <a:gd name="connsiteX14" fmla="*/ 2193297 w 3650621"/>
              <a:gd name="connsiteY14" fmla="*/ 154197 h 6728001"/>
              <a:gd name="connsiteX15" fmla="*/ 1878971 w 3650621"/>
              <a:gd name="connsiteY15" fmla="*/ 163723 h 6728001"/>
              <a:gd name="connsiteX16" fmla="*/ 1798009 w 3650621"/>
              <a:gd name="connsiteY16" fmla="*/ 1554373 h 6728001"/>
              <a:gd name="connsiteX17" fmla="*/ 1674184 w 3650621"/>
              <a:gd name="connsiteY17" fmla="*/ 1559134 h 6728001"/>
              <a:gd name="connsiteX18" fmla="*/ 1593221 w 3650621"/>
              <a:gd name="connsiteY18" fmla="*/ 378035 h 6728001"/>
              <a:gd name="connsiteX19" fmla="*/ 1307472 w 3650621"/>
              <a:gd name="connsiteY19" fmla="*/ 368510 h 6728001"/>
              <a:gd name="connsiteX20" fmla="*/ 1312234 w 3650621"/>
              <a:gd name="connsiteY20" fmla="*/ 1635335 h 6728001"/>
              <a:gd name="connsiteX21" fmla="*/ 1259846 w 3650621"/>
              <a:gd name="connsiteY21" fmla="*/ 2025860 h 6728001"/>
              <a:gd name="connsiteX22" fmla="*/ 902659 w 3650621"/>
              <a:gd name="connsiteY22" fmla="*/ 2302085 h 6728001"/>
              <a:gd name="connsiteX23" fmla="*/ 207334 w 3650621"/>
              <a:gd name="connsiteY23" fmla="*/ 1787735 h 6728001"/>
              <a:gd name="connsiteX24" fmla="*/ 173996 w 3650621"/>
              <a:gd name="connsiteY24" fmla="*/ 2092535 h 6728001"/>
              <a:gd name="connsiteX25" fmla="*/ 745496 w 3650621"/>
              <a:gd name="connsiteY25" fmla="*/ 2806910 h 6728001"/>
              <a:gd name="connsiteX26" fmla="*/ 1440822 w 3650621"/>
              <a:gd name="connsiteY26" fmla="*/ 3583198 h 6728001"/>
              <a:gd name="connsiteX27" fmla="*/ 1617034 w 3650621"/>
              <a:gd name="connsiteY27" fmla="*/ 4107073 h 6728001"/>
              <a:gd name="connsiteX28" fmla="*/ 1424245 w 3650621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78205 w 3560733"/>
              <a:gd name="connsiteY22" fmla="*/ 2295217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378326 w 3514814"/>
              <a:gd name="connsiteY0" fmla="*/ 6728001 h 6728001"/>
              <a:gd name="connsiteX1" fmla="*/ 3144559 w 3514814"/>
              <a:gd name="connsiteY1" fmla="*/ 6709503 h 6728001"/>
              <a:gd name="connsiteX2" fmla="*/ 2595052 w 3514814"/>
              <a:gd name="connsiteY2" fmla="*/ 3878472 h 6728001"/>
              <a:gd name="connsiteX3" fmla="*/ 2507364 w 3514814"/>
              <a:gd name="connsiteY3" fmla="*/ 3482959 h 6728001"/>
              <a:gd name="connsiteX4" fmla="*/ 2778029 w 3514814"/>
              <a:gd name="connsiteY4" fmla="*/ 2866616 h 6728001"/>
              <a:gd name="connsiteX5" fmla="*/ 2818890 w 3514814"/>
              <a:gd name="connsiteY5" fmla="*/ 2192548 h 6728001"/>
              <a:gd name="connsiteX6" fmla="*/ 3466590 w 3514814"/>
              <a:gd name="connsiteY6" fmla="*/ 1301960 h 6728001"/>
              <a:gd name="connsiteX7" fmla="*/ 3252278 w 3514814"/>
              <a:gd name="connsiteY7" fmla="*/ 1178135 h 6728001"/>
              <a:gd name="connsiteX8" fmla="*/ 2561715 w 3514814"/>
              <a:gd name="connsiteY8" fmla="*/ 1878222 h 6728001"/>
              <a:gd name="connsiteX9" fmla="*/ 2485515 w 3514814"/>
              <a:gd name="connsiteY9" fmla="*/ 1821072 h 6728001"/>
              <a:gd name="connsiteX10" fmla="*/ 2828415 w 3514814"/>
              <a:gd name="connsiteY10" fmla="*/ 563772 h 6728001"/>
              <a:gd name="connsiteX11" fmla="*/ 2552190 w 3514814"/>
              <a:gd name="connsiteY11" fmla="*/ 397084 h 6728001"/>
              <a:gd name="connsiteX12" fmla="*/ 2161665 w 3514814"/>
              <a:gd name="connsiteY12" fmla="*/ 1659147 h 6728001"/>
              <a:gd name="connsiteX13" fmla="*/ 2085465 w 3514814"/>
              <a:gd name="connsiteY13" fmla="*/ 1597235 h 6728001"/>
              <a:gd name="connsiteX14" fmla="*/ 2147378 w 3514814"/>
              <a:gd name="connsiteY14" fmla="*/ 154197 h 6728001"/>
              <a:gd name="connsiteX15" fmla="*/ 1833052 w 3514814"/>
              <a:gd name="connsiteY15" fmla="*/ 163723 h 6728001"/>
              <a:gd name="connsiteX16" fmla="*/ 1752090 w 3514814"/>
              <a:gd name="connsiteY16" fmla="*/ 1554373 h 6728001"/>
              <a:gd name="connsiteX17" fmla="*/ 1628265 w 3514814"/>
              <a:gd name="connsiteY17" fmla="*/ 1559134 h 6728001"/>
              <a:gd name="connsiteX18" fmla="*/ 1547302 w 3514814"/>
              <a:gd name="connsiteY18" fmla="*/ 378035 h 6728001"/>
              <a:gd name="connsiteX19" fmla="*/ 1261553 w 3514814"/>
              <a:gd name="connsiteY19" fmla="*/ 368510 h 6728001"/>
              <a:gd name="connsiteX20" fmla="*/ 1266315 w 3514814"/>
              <a:gd name="connsiteY20" fmla="*/ 1635335 h 6728001"/>
              <a:gd name="connsiteX21" fmla="*/ 1213927 w 3514814"/>
              <a:gd name="connsiteY21" fmla="*/ 2025860 h 6728001"/>
              <a:gd name="connsiteX22" fmla="*/ 932286 w 3514814"/>
              <a:gd name="connsiteY22" fmla="*/ 2295217 h 6728001"/>
              <a:gd name="connsiteX23" fmla="*/ 291903 w 3514814"/>
              <a:gd name="connsiteY23" fmla="*/ 1822074 h 6728001"/>
              <a:gd name="connsiteX24" fmla="*/ 128077 w 3514814"/>
              <a:gd name="connsiteY24" fmla="*/ 2092535 h 6728001"/>
              <a:gd name="connsiteX25" fmla="*/ 699577 w 3514814"/>
              <a:gd name="connsiteY25" fmla="*/ 2806910 h 6728001"/>
              <a:gd name="connsiteX26" fmla="*/ 1394903 w 3514814"/>
              <a:gd name="connsiteY26" fmla="*/ 3583198 h 6728001"/>
              <a:gd name="connsiteX27" fmla="*/ 1571115 w 3514814"/>
              <a:gd name="connsiteY27" fmla="*/ 4107073 h 6728001"/>
              <a:gd name="connsiteX28" fmla="*/ 1378326 w 3514814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35168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1097303 w 3450405"/>
              <a:gd name="connsiteY22" fmla="*/ 2047827 h 6728001"/>
              <a:gd name="connsiteX23" fmla="*/ 909084 w 3450405"/>
              <a:gd name="connsiteY23" fmla="*/ 2336423 h 6728001"/>
              <a:gd name="connsiteX24" fmla="*/ 227494 w 3450405"/>
              <a:gd name="connsiteY24" fmla="*/ 1822074 h 6728001"/>
              <a:gd name="connsiteX25" fmla="*/ 159816 w 3450405"/>
              <a:gd name="connsiteY25" fmla="*/ 2133742 h 6728001"/>
              <a:gd name="connsiteX26" fmla="*/ 669507 w 3450405"/>
              <a:gd name="connsiteY26" fmla="*/ 2806910 h 6728001"/>
              <a:gd name="connsiteX27" fmla="*/ 1330494 w 3450405"/>
              <a:gd name="connsiteY27" fmla="*/ 3583198 h 6728001"/>
              <a:gd name="connsiteX28" fmla="*/ 1506706 w 3450405"/>
              <a:gd name="connsiteY28" fmla="*/ 4107073 h 6728001"/>
              <a:gd name="connsiteX29" fmla="*/ 1313917 w 3450405"/>
              <a:gd name="connsiteY29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909084 w 3450405"/>
              <a:gd name="connsiteY21" fmla="*/ 2336423 h 6728001"/>
              <a:gd name="connsiteX22" fmla="*/ 227494 w 3450405"/>
              <a:gd name="connsiteY22" fmla="*/ 1822074 h 6728001"/>
              <a:gd name="connsiteX23" fmla="*/ 159816 w 3450405"/>
              <a:gd name="connsiteY23" fmla="*/ 2133742 h 6728001"/>
              <a:gd name="connsiteX24" fmla="*/ 669507 w 3450405"/>
              <a:gd name="connsiteY24" fmla="*/ 2806910 h 6728001"/>
              <a:gd name="connsiteX25" fmla="*/ 1330494 w 3450405"/>
              <a:gd name="connsiteY25" fmla="*/ 3583198 h 6728001"/>
              <a:gd name="connsiteX26" fmla="*/ 1506706 w 3450405"/>
              <a:gd name="connsiteY26" fmla="*/ 4107073 h 6728001"/>
              <a:gd name="connsiteX27" fmla="*/ 1313917 w 3450405"/>
              <a:gd name="connsiteY27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563856 w 3450405"/>
              <a:gd name="connsiteY16" fmla="*/ 1559134 h 6728001"/>
              <a:gd name="connsiteX17" fmla="*/ 1482893 w 3450405"/>
              <a:gd name="connsiteY17" fmla="*/ 378035 h 6728001"/>
              <a:gd name="connsiteX18" fmla="*/ 1197144 w 3450405"/>
              <a:gd name="connsiteY18" fmla="*/ 368510 h 6728001"/>
              <a:gd name="connsiteX19" fmla="*/ 1188171 w 3450405"/>
              <a:gd name="connsiteY19" fmla="*/ 1717750 h 6728001"/>
              <a:gd name="connsiteX20" fmla="*/ 909084 w 3450405"/>
              <a:gd name="connsiteY20" fmla="*/ 2336423 h 6728001"/>
              <a:gd name="connsiteX21" fmla="*/ 227494 w 3450405"/>
              <a:gd name="connsiteY21" fmla="*/ 1822074 h 6728001"/>
              <a:gd name="connsiteX22" fmla="*/ 159816 w 3450405"/>
              <a:gd name="connsiteY22" fmla="*/ 2133742 h 6728001"/>
              <a:gd name="connsiteX23" fmla="*/ 669507 w 3450405"/>
              <a:gd name="connsiteY23" fmla="*/ 2806910 h 6728001"/>
              <a:gd name="connsiteX24" fmla="*/ 1330494 w 3450405"/>
              <a:gd name="connsiteY24" fmla="*/ 3583198 h 6728001"/>
              <a:gd name="connsiteX25" fmla="*/ 1506706 w 3450405"/>
              <a:gd name="connsiteY25" fmla="*/ 4107073 h 6728001"/>
              <a:gd name="connsiteX26" fmla="*/ 1313917 w 3450405"/>
              <a:gd name="connsiteY26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21056 w 3450405"/>
              <a:gd name="connsiteY12" fmla="*/ 1597235 h 6728001"/>
              <a:gd name="connsiteX13" fmla="*/ 2082969 w 3450405"/>
              <a:gd name="connsiteY13" fmla="*/ 154197 h 6728001"/>
              <a:gd name="connsiteX14" fmla="*/ 1768643 w 3450405"/>
              <a:gd name="connsiteY14" fmla="*/ 163723 h 6728001"/>
              <a:gd name="connsiteX15" fmla="*/ 1563856 w 3450405"/>
              <a:gd name="connsiteY15" fmla="*/ 1559134 h 6728001"/>
              <a:gd name="connsiteX16" fmla="*/ 1482893 w 3450405"/>
              <a:gd name="connsiteY16" fmla="*/ 378035 h 6728001"/>
              <a:gd name="connsiteX17" fmla="*/ 1197144 w 3450405"/>
              <a:gd name="connsiteY17" fmla="*/ 368510 h 6728001"/>
              <a:gd name="connsiteX18" fmla="*/ 1188171 w 3450405"/>
              <a:gd name="connsiteY18" fmla="*/ 1717750 h 6728001"/>
              <a:gd name="connsiteX19" fmla="*/ 909084 w 3450405"/>
              <a:gd name="connsiteY19" fmla="*/ 2336423 h 6728001"/>
              <a:gd name="connsiteX20" fmla="*/ 227494 w 3450405"/>
              <a:gd name="connsiteY20" fmla="*/ 1822074 h 6728001"/>
              <a:gd name="connsiteX21" fmla="*/ 159816 w 3450405"/>
              <a:gd name="connsiteY21" fmla="*/ 2133742 h 6728001"/>
              <a:gd name="connsiteX22" fmla="*/ 669507 w 3450405"/>
              <a:gd name="connsiteY22" fmla="*/ 2806910 h 6728001"/>
              <a:gd name="connsiteX23" fmla="*/ 1330494 w 3450405"/>
              <a:gd name="connsiteY23" fmla="*/ 3583198 h 6728001"/>
              <a:gd name="connsiteX24" fmla="*/ 1506706 w 3450405"/>
              <a:gd name="connsiteY24" fmla="*/ 4107073 h 6728001"/>
              <a:gd name="connsiteX25" fmla="*/ 1313917 w 3450405"/>
              <a:gd name="connsiteY25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21056 w 3450405"/>
              <a:gd name="connsiteY11" fmla="*/ 1597235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82867 w 3450405"/>
              <a:gd name="connsiteY11" fmla="*/ 1638442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32541"/>
              <a:gd name="connsiteY0" fmla="*/ 6728001 h 6728001"/>
              <a:gd name="connsiteX1" fmla="*/ 3080150 w 3432541"/>
              <a:gd name="connsiteY1" fmla="*/ 6709503 h 6728001"/>
              <a:gd name="connsiteX2" fmla="*/ 2530643 w 3432541"/>
              <a:gd name="connsiteY2" fmla="*/ 3878472 h 6728001"/>
              <a:gd name="connsiteX3" fmla="*/ 2442955 w 3432541"/>
              <a:gd name="connsiteY3" fmla="*/ 3482959 h 6728001"/>
              <a:gd name="connsiteX4" fmla="*/ 2713620 w 3432541"/>
              <a:gd name="connsiteY4" fmla="*/ 2866616 h 6728001"/>
              <a:gd name="connsiteX5" fmla="*/ 2754481 w 3432541"/>
              <a:gd name="connsiteY5" fmla="*/ 2192548 h 6728001"/>
              <a:gd name="connsiteX6" fmla="*/ 3402181 w 3432541"/>
              <a:gd name="connsiteY6" fmla="*/ 1301960 h 6728001"/>
              <a:gd name="connsiteX7" fmla="*/ 3016174 w 3432541"/>
              <a:gd name="connsiteY7" fmla="*/ 1075118 h 6728001"/>
              <a:gd name="connsiteX8" fmla="*/ 2421106 w 3432541"/>
              <a:gd name="connsiteY8" fmla="*/ 1821072 h 6728001"/>
              <a:gd name="connsiteX9" fmla="*/ 2764006 w 3432541"/>
              <a:gd name="connsiteY9" fmla="*/ 563772 h 6728001"/>
              <a:gd name="connsiteX10" fmla="*/ 2487781 w 3432541"/>
              <a:gd name="connsiteY10" fmla="*/ 397084 h 6728001"/>
              <a:gd name="connsiteX11" fmla="*/ 2034792 w 3432541"/>
              <a:gd name="connsiteY11" fmla="*/ 1645310 h 6728001"/>
              <a:gd name="connsiteX12" fmla="*/ 2082969 w 3432541"/>
              <a:gd name="connsiteY12" fmla="*/ 154197 h 6728001"/>
              <a:gd name="connsiteX13" fmla="*/ 1768643 w 3432541"/>
              <a:gd name="connsiteY13" fmla="*/ 163723 h 6728001"/>
              <a:gd name="connsiteX14" fmla="*/ 1625667 w 3432541"/>
              <a:gd name="connsiteY14" fmla="*/ 1620945 h 6728001"/>
              <a:gd name="connsiteX15" fmla="*/ 1482893 w 3432541"/>
              <a:gd name="connsiteY15" fmla="*/ 378035 h 6728001"/>
              <a:gd name="connsiteX16" fmla="*/ 1197144 w 3432541"/>
              <a:gd name="connsiteY16" fmla="*/ 368510 h 6728001"/>
              <a:gd name="connsiteX17" fmla="*/ 1188171 w 3432541"/>
              <a:gd name="connsiteY17" fmla="*/ 1717750 h 6728001"/>
              <a:gd name="connsiteX18" fmla="*/ 909084 w 3432541"/>
              <a:gd name="connsiteY18" fmla="*/ 2336423 h 6728001"/>
              <a:gd name="connsiteX19" fmla="*/ 227494 w 3432541"/>
              <a:gd name="connsiteY19" fmla="*/ 1822074 h 6728001"/>
              <a:gd name="connsiteX20" fmla="*/ 159816 w 3432541"/>
              <a:gd name="connsiteY20" fmla="*/ 2133742 h 6728001"/>
              <a:gd name="connsiteX21" fmla="*/ 669507 w 3432541"/>
              <a:gd name="connsiteY21" fmla="*/ 2806910 h 6728001"/>
              <a:gd name="connsiteX22" fmla="*/ 1330494 w 3432541"/>
              <a:gd name="connsiteY22" fmla="*/ 3583198 h 6728001"/>
              <a:gd name="connsiteX23" fmla="*/ 1506706 w 3432541"/>
              <a:gd name="connsiteY23" fmla="*/ 4107073 h 6728001"/>
              <a:gd name="connsiteX24" fmla="*/ 1313917 w 3432541"/>
              <a:gd name="connsiteY24" fmla="*/ 6728001 h 6728001"/>
              <a:gd name="connsiteX0" fmla="*/ 1313917 w 3314077"/>
              <a:gd name="connsiteY0" fmla="*/ 6728001 h 6728001"/>
              <a:gd name="connsiteX1" fmla="*/ 3080150 w 3314077"/>
              <a:gd name="connsiteY1" fmla="*/ 6709503 h 6728001"/>
              <a:gd name="connsiteX2" fmla="*/ 2530643 w 3314077"/>
              <a:gd name="connsiteY2" fmla="*/ 3878472 h 6728001"/>
              <a:gd name="connsiteX3" fmla="*/ 2442955 w 3314077"/>
              <a:gd name="connsiteY3" fmla="*/ 3482959 h 6728001"/>
              <a:gd name="connsiteX4" fmla="*/ 2713620 w 3314077"/>
              <a:gd name="connsiteY4" fmla="*/ 2866616 h 6728001"/>
              <a:gd name="connsiteX5" fmla="*/ 2754481 w 3314077"/>
              <a:gd name="connsiteY5" fmla="*/ 2192548 h 6728001"/>
              <a:gd name="connsiteX6" fmla="*/ 3271692 w 3314077"/>
              <a:gd name="connsiteY6" fmla="*/ 1150868 h 6728001"/>
              <a:gd name="connsiteX7" fmla="*/ 3016174 w 3314077"/>
              <a:gd name="connsiteY7" fmla="*/ 1075118 h 6728001"/>
              <a:gd name="connsiteX8" fmla="*/ 2421106 w 3314077"/>
              <a:gd name="connsiteY8" fmla="*/ 1821072 h 6728001"/>
              <a:gd name="connsiteX9" fmla="*/ 2764006 w 3314077"/>
              <a:gd name="connsiteY9" fmla="*/ 563772 h 6728001"/>
              <a:gd name="connsiteX10" fmla="*/ 2487781 w 3314077"/>
              <a:gd name="connsiteY10" fmla="*/ 397084 h 6728001"/>
              <a:gd name="connsiteX11" fmla="*/ 2034792 w 3314077"/>
              <a:gd name="connsiteY11" fmla="*/ 1645310 h 6728001"/>
              <a:gd name="connsiteX12" fmla="*/ 2082969 w 3314077"/>
              <a:gd name="connsiteY12" fmla="*/ 154197 h 6728001"/>
              <a:gd name="connsiteX13" fmla="*/ 1768643 w 3314077"/>
              <a:gd name="connsiteY13" fmla="*/ 163723 h 6728001"/>
              <a:gd name="connsiteX14" fmla="*/ 1625667 w 3314077"/>
              <a:gd name="connsiteY14" fmla="*/ 1620945 h 6728001"/>
              <a:gd name="connsiteX15" fmla="*/ 1482893 w 3314077"/>
              <a:gd name="connsiteY15" fmla="*/ 378035 h 6728001"/>
              <a:gd name="connsiteX16" fmla="*/ 1197144 w 3314077"/>
              <a:gd name="connsiteY16" fmla="*/ 368510 h 6728001"/>
              <a:gd name="connsiteX17" fmla="*/ 1188171 w 3314077"/>
              <a:gd name="connsiteY17" fmla="*/ 1717750 h 6728001"/>
              <a:gd name="connsiteX18" fmla="*/ 909084 w 3314077"/>
              <a:gd name="connsiteY18" fmla="*/ 2336423 h 6728001"/>
              <a:gd name="connsiteX19" fmla="*/ 227494 w 3314077"/>
              <a:gd name="connsiteY19" fmla="*/ 1822074 h 6728001"/>
              <a:gd name="connsiteX20" fmla="*/ 159816 w 3314077"/>
              <a:gd name="connsiteY20" fmla="*/ 2133742 h 6728001"/>
              <a:gd name="connsiteX21" fmla="*/ 669507 w 3314077"/>
              <a:gd name="connsiteY21" fmla="*/ 2806910 h 6728001"/>
              <a:gd name="connsiteX22" fmla="*/ 1330494 w 3314077"/>
              <a:gd name="connsiteY22" fmla="*/ 3583198 h 6728001"/>
              <a:gd name="connsiteX23" fmla="*/ 1506706 w 3314077"/>
              <a:gd name="connsiteY23" fmla="*/ 4107073 h 6728001"/>
              <a:gd name="connsiteX24" fmla="*/ 1313917 w 3314077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03735 w 3292922"/>
              <a:gd name="connsiteY4" fmla="*/ 2784203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8013 w 3292922"/>
              <a:gd name="connsiteY3" fmla="*/ 3421148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92922" h="6728001">
                <a:moveTo>
                  <a:pt x="1313917" y="6728001"/>
                </a:moveTo>
                <a:lnTo>
                  <a:pt x="3080150" y="6709503"/>
                </a:lnTo>
                <a:cubicBezTo>
                  <a:pt x="2901007" y="5613780"/>
                  <a:pt x="2805281" y="4930985"/>
                  <a:pt x="2530643" y="3878472"/>
                </a:cubicBezTo>
                <a:cubicBezTo>
                  <a:pt x="2496835" y="3710006"/>
                  <a:pt x="2416222" y="3623214"/>
                  <a:pt x="2388013" y="3421148"/>
                </a:cubicBezTo>
                <a:cubicBezTo>
                  <a:pt x="2488975" y="3081794"/>
                  <a:pt x="2557147" y="3039271"/>
                  <a:pt x="2644943" y="2791070"/>
                </a:cubicBezTo>
                <a:cubicBezTo>
                  <a:pt x="2710030" y="2495898"/>
                  <a:pt x="2711066" y="2456210"/>
                  <a:pt x="2754481" y="2192548"/>
                </a:cubicBezTo>
                <a:cubicBezTo>
                  <a:pt x="2746333" y="1985452"/>
                  <a:pt x="3073254" y="1479481"/>
                  <a:pt x="3271692" y="1150868"/>
                </a:cubicBezTo>
                <a:cubicBezTo>
                  <a:pt x="3356967" y="952533"/>
                  <a:pt x="3169677" y="805276"/>
                  <a:pt x="2988703" y="1054514"/>
                </a:cubicBezTo>
                <a:cubicBezTo>
                  <a:pt x="2845795" y="1216579"/>
                  <a:pt x="2581031" y="1593810"/>
                  <a:pt x="2421106" y="1821072"/>
                </a:cubicBezTo>
                <a:cubicBezTo>
                  <a:pt x="2548106" y="1401971"/>
                  <a:pt x="2665581" y="992397"/>
                  <a:pt x="2764006" y="563772"/>
                </a:cubicBezTo>
                <a:cubicBezTo>
                  <a:pt x="2813218" y="314534"/>
                  <a:pt x="2595731" y="208171"/>
                  <a:pt x="2487781" y="397084"/>
                </a:cubicBezTo>
                <a:cubicBezTo>
                  <a:pt x="2363956" y="569328"/>
                  <a:pt x="2150336" y="1369872"/>
                  <a:pt x="2034792" y="1645310"/>
                </a:cubicBezTo>
                <a:cubicBezTo>
                  <a:pt x="2091942" y="1194459"/>
                  <a:pt x="2078206" y="628860"/>
                  <a:pt x="2082969" y="154197"/>
                </a:cubicBezTo>
                <a:cubicBezTo>
                  <a:pt x="2082969" y="38309"/>
                  <a:pt x="1835318" y="-129965"/>
                  <a:pt x="1768643" y="163723"/>
                </a:cubicBezTo>
                <a:cubicBezTo>
                  <a:pt x="1682124" y="397879"/>
                  <a:pt x="1638953" y="1234968"/>
                  <a:pt x="1625667" y="1620945"/>
                </a:cubicBezTo>
                <a:cubicBezTo>
                  <a:pt x="1564339" y="1205538"/>
                  <a:pt x="1505118" y="766972"/>
                  <a:pt x="1482893" y="378035"/>
                </a:cubicBezTo>
                <a:cubicBezTo>
                  <a:pt x="1454318" y="84347"/>
                  <a:pt x="1220956" y="133560"/>
                  <a:pt x="1197144" y="368510"/>
                </a:cubicBezTo>
                <a:cubicBezTo>
                  <a:pt x="1136819" y="844760"/>
                  <a:pt x="1162771" y="1265312"/>
                  <a:pt x="1188171" y="1717750"/>
                </a:cubicBezTo>
                <a:cubicBezTo>
                  <a:pt x="1140161" y="2045735"/>
                  <a:pt x="1199686" y="2167944"/>
                  <a:pt x="1046440" y="2322687"/>
                </a:cubicBezTo>
                <a:cubicBezTo>
                  <a:pt x="855940" y="2122662"/>
                  <a:pt x="618019" y="1903036"/>
                  <a:pt x="227494" y="1822074"/>
                </a:cubicBezTo>
                <a:cubicBezTo>
                  <a:pt x="-15394" y="1795087"/>
                  <a:pt x="-102122" y="1989280"/>
                  <a:pt x="159816" y="2133742"/>
                </a:cubicBezTo>
                <a:cubicBezTo>
                  <a:pt x="345554" y="2368692"/>
                  <a:pt x="756777" y="2611448"/>
                  <a:pt x="861805" y="2861852"/>
                </a:cubicBezTo>
                <a:cubicBezTo>
                  <a:pt x="1030874" y="3125377"/>
                  <a:pt x="1206326" y="3251130"/>
                  <a:pt x="1378569" y="3432105"/>
                </a:cubicBezTo>
                <a:cubicBezTo>
                  <a:pt x="1526589" y="3620465"/>
                  <a:pt x="1509779" y="3863770"/>
                  <a:pt x="1506706" y="4107073"/>
                </a:cubicBezTo>
                <a:cubicBezTo>
                  <a:pt x="1513397" y="5266921"/>
                  <a:pt x="1464287" y="5526742"/>
                  <a:pt x="1313917" y="6728001"/>
                </a:cubicBezTo>
                <a:close/>
              </a:path>
            </a:pathLst>
          </a:cu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7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9198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36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291830"/>
            <a:ext cx="9144000" cy="18516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3628599"/>
            <a:ext cx="3115187" cy="11781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0111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95536" y="159482"/>
            <a:ext cx="8352928" cy="4824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588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0195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9693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  <p:sldLayoutId id="2147483669" r:id="rId3"/>
    <p:sldLayoutId id="2147483672" r:id="rId4"/>
    <p:sldLayoutId id="2147483661" r:id="rId5"/>
    <p:sldLayoutId id="2147483670" r:id="rId6"/>
    <p:sldLayoutId id="2147483660" r:id="rId7"/>
    <p:sldLayoutId id="2147483655" r:id="rId8"/>
    <p:sldLayoutId id="2147483662" r:id="rId9"/>
    <p:sldLayoutId id="2147483663" r:id="rId10"/>
    <p:sldLayoutId id="2147483671" r:id="rId11"/>
    <p:sldLayoutId id="2147483665" r:id="rId12"/>
    <p:sldLayoutId id="2147483666" r:id="rId13"/>
    <p:sldLayoutId id="2147483667" r:id="rId14"/>
    <p:sldLayoutId id="2147483668" r:id="rId15"/>
    <p:sldLayoutId id="2147483673" r:id="rId16"/>
    <p:sldLayoutId id="2147483656" r:id="rId17"/>
    <p:sldLayoutId id="2147483674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7504" y="1928224"/>
            <a:ext cx="9144000" cy="288032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hr-HR" altLang="ko-KR" b="1" dirty="0" smtClean="0">
                <a:latin typeface="Arial" panose="020B0604020202020204" pitchFamily="34" charset="0"/>
                <a:ea typeface="Cambria Math" panose="02040503050406030204" pitchFamily="18" charset="0"/>
              </a:rPr>
              <a:t>Program za poticanje razvoja poduzetničkih kompetencija mladih</a:t>
            </a:r>
            <a:endParaRPr lang="en-US" altLang="ko-KR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95486"/>
            <a:ext cx="3650815" cy="1776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2388095"/>
            <a:ext cx="1029952" cy="5149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0711" y="2332449"/>
            <a:ext cx="527673" cy="62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58804" y="1804414"/>
            <a:ext cx="4085196" cy="1309998"/>
          </a:xfrm>
        </p:spPr>
        <p:txBody>
          <a:bodyPr/>
          <a:lstStyle/>
          <a:p>
            <a:r>
              <a:rPr lang="hr-HR" altLang="ko-KR" b="1" dirty="0" smtClean="0">
                <a:solidFill>
                  <a:schemeClr val="bg1"/>
                </a:solidFill>
              </a:rPr>
              <a:t>Tribine i predavanja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26DD1F90-E48D-4F7F-BEF0-132C24E0B3D7}"/>
              </a:ext>
            </a:extLst>
          </p:cNvPr>
          <p:cNvGrpSpPr/>
          <p:nvPr/>
        </p:nvGrpSpPr>
        <p:grpSpPr>
          <a:xfrm>
            <a:off x="5109460" y="378611"/>
            <a:ext cx="3384376" cy="1526288"/>
            <a:chOff x="5228698" y="367355"/>
            <a:chExt cx="3384376" cy="1526288"/>
          </a:xfrm>
        </p:grpSpPr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5228698" y="644354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tudeni 2018. </a:t>
              </a:r>
            </a:p>
            <a:p>
              <a:pPr marL="0" indent="0">
                <a:buNone/>
              </a:pP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Zaklada Sveučilišta u Rijeci organizirala je u centru </a:t>
              </a:r>
              <a:r>
                <a:rPr lang="hr-HR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RIHub</a:t>
              </a: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događaj na kojem su gosti bili mali riječki poduzetnici te iznosili svoja iskustva o uspjehu i neuspjehu.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8698" y="367355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(Ne)Uspjeh – moja priča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9DF0D085-D577-4E56-9743-69863E372266}"/>
              </a:ext>
            </a:extLst>
          </p:cNvPr>
          <p:cNvGrpSpPr/>
          <p:nvPr/>
        </p:nvGrpSpPr>
        <p:grpSpPr>
          <a:xfrm>
            <a:off x="5087740" y="3211301"/>
            <a:ext cx="3384376" cy="1815059"/>
            <a:chOff x="5087740" y="3211301"/>
            <a:chExt cx="3384376" cy="1815059"/>
          </a:xfrm>
        </p:grpSpPr>
        <p:sp>
          <p:nvSpPr>
            <p:cNvPr id="20" name="Content Placeholder 4"/>
            <p:cNvSpPr txBox="1">
              <a:spLocks/>
            </p:cNvSpPr>
            <p:nvPr/>
          </p:nvSpPr>
          <p:spPr>
            <a:xfrm>
              <a:off x="5087740" y="3777071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hr-HR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/>
              </a:r>
              <a:b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</a:b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Predavanje na temu ‘Pametnog grada’ u Poslovnom kutku </a:t>
              </a: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GKR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87740" y="3211301"/>
              <a:ext cx="33843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b="1" dirty="0">
                  <a:solidFill>
                    <a:schemeClr val="bg1"/>
                  </a:solidFill>
                </a:rPr>
                <a:t>m</a:t>
              </a:r>
              <a:r>
                <a:rPr lang="hr-HR" sz="1200" b="1" dirty="0" smtClean="0">
                  <a:solidFill>
                    <a:schemeClr val="bg1"/>
                  </a:solidFill>
                </a:rPr>
                <a:t>r</a:t>
              </a:r>
              <a:r>
                <a:rPr lang="hr-HR" sz="1200" b="1" dirty="0" smtClean="0">
                  <a:solidFill>
                    <a:schemeClr val="bg1"/>
                  </a:solidFill>
                </a:rPr>
                <a:t>. </a:t>
              </a:r>
              <a:r>
                <a:rPr lang="hr-HR" sz="1200" b="1" dirty="0" err="1" smtClean="0">
                  <a:solidFill>
                    <a:schemeClr val="bg1"/>
                  </a:solidFill>
                </a:rPr>
                <a:t>sc</a:t>
              </a:r>
              <a:r>
                <a:rPr lang="hr-HR" sz="1200" b="1" dirty="0" smtClean="0">
                  <a:solidFill>
                    <a:schemeClr val="bg1"/>
                  </a:solidFill>
                </a:rPr>
                <a:t>. Damir Medved:</a:t>
              </a:r>
            </a:p>
            <a:p>
              <a:r>
                <a:rPr lang="en-US" sz="1200" b="1" dirty="0" err="1" smtClean="0">
                  <a:solidFill>
                    <a:schemeClr val="bg1"/>
                  </a:solidFill>
                </a:rPr>
                <a:t>Aktiviraj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200" b="1" dirty="0">
                  <a:solidFill>
                    <a:schemeClr val="bg1"/>
                  </a:solidFill>
                </a:rPr>
                <a:t>se </a:t>
              </a:r>
              <a:r>
                <a:rPr lang="en-US" sz="1200" b="1" dirty="0" err="1">
                  <a:solidFill>
                    <a:schemeClr val="bg1"/>
                  </a:solidFill>
                </a:rPr>
                <a:t>kao</a:t>
              </a:r>
              <a:r>
                <a:rPr lang="en-US" sz="1200" b="1" dirty="0">
                  <a:solidFill>
                    <a:schemeClr val="bg1"/>
                  </a:solidFill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</a:rPr>
                <a:t>dio</a:t>
              </a:r>
              <a:r>
                <a:rPr lang="en-US" sz="1200" b="1" dirty="0">
                  <a:solidFill>
                    <a:schemeClr val="bg1"/>
                  </a:solidFill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</a:rPr>
                <a:t>pametnog</a:t>
              </a:r>
              <a:r>
                <a:rPr lang="en-US" sz="1200" b="1" dirty="0">
                  <a:solidFill>
                    <a:schemeClr val="bg1"/>
                  </a:solidFill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</a:rPr>
                <a:t>grada</a:t>
              </a:r>
              <a:r>
                <a:rPr lang="en-US" sz="1200" b="1" dirty="0">
                  <a:solidFill>
                    <a:schemeClr val="bg1"/>
                  </a:solidFill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– </a:t>
              </a:r>
              <a:endParaRPr lang="hr-HR" sz="1200" b="1" dirty="0" smtClean="0">
                <a:solidFill>
                  <a:schemeClr val="bg1"/>
                </a:solidFill>
              </a:endParaRPr>
            </a:p>
            <a:p>
              <a:r>
                <a:rPr lang="en-US" sz="1200" b="1" dirty="0" err="1" smtClean="0">
                  <a:solidFill>
                    <a:schemeClr val="bg1"/>
                  </a:solidFill>
                </a:rPr>
                <a:t>budi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</a:rPr>
                <a:t>promjena</a:t>
              </a:r>
              <a:r>
                <a:rPr lang="en-US" sz="1200" b="1" dirty="0">
                  <a:solidFill>
                    <a:schemeClr val="bg1"/>
                  </a:solidFill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</a:rPr>
                <a:t>koja</a:t>
              </a:r>
              <a:r>
                <a:rPr lang="en-US" sz="1200" b="1" dirty="0">
                  <a:solidFill>
                    <a:schemeClr val="bg1"/>
                  </a:solidFill>
                </a:rPr>
                <a:t> je </a:t>
              </a:r>
              <a:r>
                <a:rPr lang="en-US" sz="1200" b="1" dirty="0" err="1">
                  <a:solidFill>
                    <a:schemeClr val="bg1"/>
                  </a:solidFill>
                </a:rPr>
                <a:t>potrebna</a:t>
              </a:r>
              <a:r>
                <a:rPr lang="en-US" sz="1200" b="1" dirty="0">
                  <a:solidFill>
                    <a:schemeClr val="bg1"/>
                  </a:solidFill>
                </a:rPr>
                <a:t> 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zajednici</a:t>
              </a:r>
              <a:endParaRPr lang="hr-HR" sz="1200" b="1" dirty="0" smtClean="0">
                <a:solidFill>
                  <a:schemeClr val="bg1"/>
                </a:solidFill>
              </a:endParaRPr>
            </a:p>
            <a:p>
              <a:endParaRPr lang="hr-HR" altLang="ko-KR" sz="1200" b="1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žujak </a:t>
              </a:r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2019.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480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26DD1F90-E48D-4F7F-BEF0-132C24E0B3D7}"/>
              </a:ext>
            </a:extLst>
          </p:cNvPr>
          <p:cNvGrpSpPr/>
          <p:nvPr/>
        </p:nvGrpSpPr>
        <p:grpSpPr>
          <a:xfrm>
            <a:off x="5066188" y="358041"/>
            <a:ext cx="3384376" cy="1835342"/>
            <a:chOff x="5228698" y="367355"/>
            <a:chExt cx="3384376" cy="1835342"/>
          </a:xfrm>
        </p:grpSpPr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5228698" y="953408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vibanj 2019.</a:t>
              </a:r>
            </a:p>
            <a:p>
              <a:pPr marL="0" indent="0">
                <a:buNone/>
              </a:pPr>
              <a:endParaRPr lang="hr-HR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Posjet globalnoj farmaceutskoj kompaniji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8698" y="367355"/>
              <a:ext cx="3384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3200" b="1" dirty="0" smtClean="0">
                  <a:solidFill>
                    <a:schemeClr val="bg1"/>
                  </a:solidFill>
                  <a:cs typeface="Arial" pitchFamily="34" charset="0"/>
                </a:rPr>
                <a:t>JGL d.d.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9DF0D085-D577-4E56-9743-69863E372266}"/>
              </a:ext>
            </a:extLst>
          </p:cNvPr>
          <p:cNvGrpSpPr/>
          <p:nvPr/>
        </p:nvGrpSpPr>
        <p:grpSpPr>
          <a:xfrm>
            <a:off x="5016060" y="2931790"/>
            <a:ext cx="3588388" cy="2194048"/>
            <a:chOff x="5214490" y="3286336"/>
            <a:chExt cx="3588388" cy="2194048"/>
          </a:xfrm>
        </p:grpSpPr>
        <p:sp>
          <p:nvSpPr>
            <p:cNvPr id="20" name="Content Placeholder 4"/>
            <p:cNvSpPr txBox="1">
              <a:spLocks/>
            </p:cNvSpPr>
            <p:nvPr/>
          </p:nvSpPr>
          <p:spPr>
            <a:xfrm>
              <a:off x="5214490" y="4231095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vibanj 2019.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14490" y="3286336"/>
              <a:ext cx="35883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XVIII. </a:t>
              </a:r>
              <a:r>
                <a:rPr lang="hr-HR" altLang="ko-KR" sz="24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r>
                <a:rPr lang="hr-HR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motra učeničkih zadruga PGŽ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98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788024" y="1558965"/>
            <a:ext cx="4085196" cy="1958070"/>
          </a:xfrm>
        </p:spPr>
        <p:txBody>
          <a:bodyPr/>
          <a:lstStyle/>
          <a:p>
            <a:r>
              <a:rPr lang="hr-HR" altLang="ko-KR" sz="3200" b="1" dirty="0" smtClean="0">
                <a:solidFill>
                  <a:schemeClr val="bg1"/>
                </a:solidFill>
              </a:rPr>
              <a:t>VIKEND ŠKOLA PODUZETNIŠTVA:</a:t>
            </a:r>
          </a:p>
          <a:p>
            <a:r>
              <a:rPr lang="hr-HR" altLang="ko-KR" sz="3200" b="1" dirty="0" smtClean="0"/>
              <a:t>3D GAME HUB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26DD1F90-E48D-4F7F-BEF0-132C24E0B3D7}"/>
              </a:ext>
            </a:extLst>
          </p:cNvPr>
          <p:cNvGrpSpPr/>
          <p:nvPr/>
        </p:nvGrpSpPr>
        <p:grpSpPr>
          <a:xfrm>
            <a:off x="4788024" y="411510"/>
            <a:ext cx="3384376" cy="1526288"/>
            <a:chOff x="5228698" y="367355"/>
            <a:chExt cx="3384376" cy="1526288"/>
          </a:xfrm>
        </p:grpSpPr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5228698" y="644354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ravanj 2019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  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8698" y="367355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Dvorac Stara Sušica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10" name="Picture Placeholder 9"/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62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083" y="2464853"/>
            <a:ext cx="1728192" cy="230425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279" y="555526"/>
            <a:ext cx="2433223" cy="18249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1" y="555526"/>
            <a:ext cx="2443965" cy="1832974"/>
          </a:xfrm>
          <a:prstGeom prst="rect">
            <a:avLst/>
          </a:prstGeom>
        </p:spPr>
      </p:pic>
      <p:pic>
        <p:nvPicPr>
          <p:cNvPr id="15" name="Picture Placeholder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454" y="547469"/>
            <a:ext cx="1224136" cy="18356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1" y="2474658"/>
            <a:ext cx="3096168" cy="23221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599" y="2464852"/>
            <a:ext cx="3046677" cy="2285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841" y="526143"/>
            <a:ext cx="2472399" cy="185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716016" y="1707654"/>
            <a:ext cx="4085196" cy="2308929"/>
          </a:xfrm>
        </p:spPr>
        <p:txBody>
          <a:bodyPr/>
          <a:lstStyle/>
          <a:p>
            <a:r>
              <a:rPr lang="hr-HR" altLang="ko-KR" sz="2400" b="1" dirty="0" smtClean="0"/>
              <a:t>PRIJEM KOD GRADONAČELNIKA ZA POLAZNIKE VIKEND ŠKOLE PODUZETNIŠTVA 3D GAME HUB</a:t>
            </a:r>
          </a:p>
          <a:p>
            <a:endParaRPr lang="ko-KR" altLang="en-US" sz="2400" dirty="0">
              <a:solidFill>
                <a:schemeClr val="bg1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26DD1F90-E48D-4F7F-BEF0-132C24E0B3D7}"/>
              </a:ext>
            </a:extLst>
          </p:cNvPr>
          <p:cNvGrpSpPr/>
          <p:nvPr/>
        </p:nvGrpSpPr>
        <p:grpSpPr>
          <a:xfrm>
            <a:off x="4788024" y="411510"/>
            <a:ext cx="3384376" cy="1526288"/>
            <a:chOff x="5228698" y="367355"/>
            <a:chExt cx="3384376" cy="1526288"/>
          </a:xfrm>
        </p:grpSpPr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5228698" y="644354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svibanj 2019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  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8698" y="367355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Grad Rijeka 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10" name="Picture Placeholder 9"/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96" y="2605500"/>
            <a:ext cx="3807000" cy="2538000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96" y="0"/>
            <a:ext cx="3807000" cy="2538000"/>
          </a:xfrm>
        </p:spPr>
      </p:pic>
    </p:spTree>
    <p:extLst>
      <p:ext uri="{BB962C8B-B14F-4D97-AF65-F5344CB8AC3E}">
        <p14:creationId xmlns:p14="http://schemas.microsoft.com/office/powerpoint/2010/main" val="19094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716016" y="1269000"/>
            <a:ext cx="4085196" cy="3461057"/>
          </a:xfrm>
        </p:spPr>
        <p:txBody>
          <a:bodyPr/>
          <a:lstStyle/>
          <a:p>
            <a:r>
              <a:rPr lang="hr-HR" altLang="ko-KR" sz="3200" b="1" dirty="0" smtClean="0"/>
              <a:t>LJETNA</a:t>
            </a:r>
            <a:r>
              <a:rPr lang="hr-HR" altLang="ko-KR" sz="3200" b="1" dirty="0" smtClean="0">
                <a:solidFill>
                  <a:schemeClr val="bg1"/>
                </a:solidFill>
              </a:rPr>
              <a:t> ŠKOLA PODUZETNIŠTVA: 3’R’s LAB</a:t>
            </a:r>
          </a:p>
          <a:p>
            <a:r>
              <a:rPr lang="hr-HR" altLang="ko-KR" sz="3200" b="1" dirty="0" smtClean="0"/>
              <a:t>ANIMIRANOG FILMA</a:t>
            </a:r>
            <a:endParaRPr lang="hr-HR" altLang="ko-KR" sz="3200" b="1" dirty="0" smtClean="0">
              <a:solidFill>
                <a:schemeClr val="bg1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26DD1F90-E48D-4F7F-BEF0-132C24E0B3D7}"/>
              </a:ext>
            </a:extLst>
          </p:cNvPr>
          <p:cNvGrpSpPr/>
          <p:nvPr/>
        </p:nvGrpSpPr>
        <p:grpSpPr>
          <a:xfrm>
            <a:off x="4788024" y="411510"/>
            <a:ext cx="3384376" cy="1526288"/>
            <a:chOff x="5228698" y="367355"/>
            <a:chExt cx="3384376" cy="1526288"/>
          </a:xfrm>
        </p:grpSpPr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5228698" y="644354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ipanj – srpanj 2019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  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8698" y="367355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Dom mladih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10" name="Picture Placeholder 9"/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96" y="2619900"/>
            <a:ext cx="3384000" cy="2538000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96" y="0"/>
            <a:ext cx="3384000" cy="2538000"/>
          </a:xfrm>
        </p:spPr>
      </p:pic>
    </p:spTree>
    <p:extLst>
      <p:ext uri="{BB962C8B-B14F-4D97-AF65-F5344CB8AC3E}">
        <p14:creationId xmlns:p14="http://schemas.microsoft.com/office/powerpoint/2010/main" val="275688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716016" y="1269000"/>
            <a:ext cx="4085196" cy="3461057"/>
          </a:xfrm>
        </p:spPr>
        <p:txBody>
          <a:bodyPr/>
          <a:lstStyle/>
          <a:p>
            <a:r>
              <a:rPr lang="hr-HR" altLang="ko-KR" sz="3200" b="1" dirty="0" smtClean="0"/>
              <a:t>LJETNA</a:t>
            </a:r>
            <a:r>
              <a:rPr lang="hr-HR" altLang="ko-KR" sz="3200" b="1" dirty="0" smtClean="0">
                <a:solidFill>
                  <a:schemeClr val="bg1"/>
                </a:solidFill>
              </a:rPr>
              <a:t> ŠKOLA PODUZETNIŠTVA: 3’R’s LAB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26DD1F90-E48D-4F7F-BEF0-132C24E0B3D7}"/>
              </a:ext>
            </a:extLst>
          </p:cNvPr>
          <p:cNvGrpSpPr/>
          <p:nvPr/>
        </p:nvGrpSpPr>
        <p:grpSpPr>
          <a:xfrm>
            <a:off x="4788024" y="411510"/>
            <a:ext cx="3384376" cy="1526288"/>
            <a:chOff x="5228698" y="367355"/>
            <a:chExt cx="3384376" cy="1526288"/>
          </a:xfrm>
        </p:grpSpPr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5228698" y="644354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ipanj – srpanj 2019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  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8698" y="367355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Dom mladih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10" name="Picture Placeholder 9"/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96" y="2605500"/>
            <a:ext cx="3384000" cy="2538000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96" y="0"/>
            <a:ext cx="3384000" cy="2538000"/>
          </a:xfrm>
        </p:spPr>
      </p:pic>
    </p:spTree>
    <p:extLst>
      <p:ext uri="{BB962C8B-B14F-4D97-AF65-F5344CB8AC3E}">
        <p14:creationId xmlns:p14="http://schemas.microsoft.com/office/powerpoint/2010/main" val="40447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499992" y="973914"/>
            <a:ext cx="4085196" cy="3461057"/>
          </a:xfrm>
        </p:spPr>
        <p:txBody>
          <a:bodyPr/>
          <a:lstStyle/>
          <a:p>
            <a:r>
              <a:rPr lang="hr-HR" altLang="ko-KR" sz="3200" b="1" dirty="0" smtClean="0"/>
              <a:t>METIS d.d.</a:t>
            </a:r>
          </a:p>
          <a:p>
            <a:endParaRPr lang="hr-HR" altLang="ko-KR" sz="3200" b="1" dirty="0" smtClean="0">
              <a:solidFill>
                <a:schemeClr val="bg1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26DD1F90-E48D-4F7F-BEF0-132C24E0B3D7}"/>
              </a:ext>
            </a:extLst>
          </p:cNvPr>
          <p:cNvGrpSpPr/>
          <p:nvPr/>
        </p:nvGrpSpPr>
        <p:grpSpPr>
          <a:xfrm>
            <a:off x="4427984" y="505856"/>
            <a:ext cx="3384376" cy="1526288"/>
            <a:chOff x="5228698" y="367355"/>
            <a:chExt cx="3384376" cy="1526288"/>
          </a:xfrm>
        </p:grpSpPr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5228698" y="644354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ipanj 2019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  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8698" y="367355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Ljetni </a:t>
              </a:r>
              <a:r>
                <a:rPr lang="hr-HR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RInovatoRI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10" name="Picture Placeholder 9"/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96" y="2605500"/>
            <a:ext cx="3384000" cy="2538000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96" y="0"/>
            <a:ext cx="3384000" cy="2538000"/>
          </a:xfrm>
        </p:spPr>
      </p:pic>
      <p:sp>
        <p:nvSpPr>
          <p:cNvPr id="3" name="Rectangle 2"/>
          <p:cNvSpPr/>
          <p:nvPr/>
        </p:nvSpPr>
        <p:spPr>
          <a:xfrm>
            <a:off x="4449696" y="2787774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ko-KR" sz="1600" b="1" dirty="0" smtClean="0">
                <a:solidFill>
                  <a:schemeClr val="bg1"/>
                </a:solidFill>
                <a:cs typeface="Arial" pitchFamily="34" charset="0"/>
              </a:rPr>
              <a:t>Upoznavanje s djelatnošću gospodarenja otpadom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51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99992" y="2859782"/>
            <a:ext cx="4572000" cy="504056"/>
          </a:xfrm>
        </p:spPr>
        <p:txBody>
          <a:bodyPr/>
          <a:lstStyle/>
          <a:p>
            <a:pPr lvl="0"/>
            <a:r>
              <a:rPr lang="hr-HR" altLang="ko-KR" sz="2000" dirty="0" smtClean="0"/>
              <a:t>Školska godina 2019./2020.</a:t>
            </a:r>
          </a:p>
          <a:p>
            <a:pPr lvl="0"/>
            <a:r>
              <a:rPr lang="hr-HR" altLang="ko-KR" sz="2000" dirty="0" smtClean="0"/>
              <a:t>Presjek aktivnosti*</a:t>
            </a:r>
            <a:endParaRPr lang="en-US" altLang="ko-KR" sz="2000" dirty="0"/>
          </a:p>
        </p:txBody>
      </p:sp>
      <p:sp>
        <p:nvSpPr>
          <p:cNvPr id="5" name="Oval 4"/>
          <p:cNvSpPr/>
          <p:nvPr/>
        </p:nvSpPr>
        <p:spPr>
          <a:xfrm>
            <a:off x="3484565" y="1851670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16"/>
          <p:cNvSpPr/>
          <p:nvPr/>
        </p:nvSpPr>
        <p:spPr>
          <a:xfrm rot="2700000">
            <a:off x="3750518" y="1966000"/>
            <a:ext cx="382495" cy="6857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EC7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392" y="1847782"/>
            <a:ext cx="3037944" cy="8679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38745" y="4803998"/>
            <a:ext cx="48245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 smtClean="0"/>
              <a:t>*Zbog okolnosti </a:t>
            </a:r>
            <a:r>
              <a:rPr lang="hr-HR" sz="1000" dirty="0" err="1" smtClean="0"/>
              <a:t>pandemije</a:t>
            </a:r>
            <a:r>
              <a:rPr lang="hr-HR" sz="1000" dirty="0" smtClean="0"/>
              <a:t> Covid-19 program nije realiziran u planiranom opsegu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323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b="1" dirty="0" smtClean="0">
                <a:solidFill>
                  <a:schemeClr val="bg1"/>
                </a:solidFill>
              </a:rPr>
              <a:t>HRT</a:t>
            </a:r>
          </a:p>
          <a:p>
            <a:r>
              <a:rPr lang="hr-HR" altLang="ko-KR" b="1" dirty="0" smtClean="0"/>
              <a:t>Muzej iluzija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26DD1F90-E48D-4F7F-BEF0-132C24E0B3D7}"/>
              </a:ext>
            </a:extLst>
          </p:cNvPr>
          <p:cNvGrpSpPr/>
          <p:nvPr/>
        </p:nvGrpSpPr>
        <p:grpSpPr>
          <a:xfrm>
            <a:off x="5038886" y="317022"/>
            <a:ext cx="3384376" cy="1526288"/>
            <a:chOff x="5228698" y="367355"/>
            <a:chExt cx="3384376" cy="1526288"/>
          </a:xfrm>
        </p:grpSpPr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5228698" y="644354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8698" y="367355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RInovatoRI</a:t>
              </a:r>
              <a:r>
                <a:rPr lang="hr-HR" altLang="ko-KR" sz="1200" b="1" dirty="0">
                  <a:solidFill>
                    <a:schemeClr val="bg1"/>
                  </a:solidFill>
                  <a:cs typeface="Arial" pitchFamily="34" charset="0"/>
                </a:rPr>
                <a:t> redovni </a:t>
              </a:r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program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9DF0D085-D577-4E56-9743-69863E372266}"/>
              </a:ext>
            </a:extLst>
          </p:cNvPr>
          <p:cNvGrpSpPr/>
          <p:nvPr/>
        </p:nvGrpSpPr>
        <p:grpSpPr>
          <a:xfrm>
            <a:off x="5044500" y="3286336"/>
            <a:ext cx="3384376" cy="1526288"/>
            <a:chOff x="5228698" y="3286336"/>
            <a:chExt cx="3384376" cy="1526288"/>
          </a:xfrm>
        </p:grpSpPr>
        <p:sp>
          <p:nvSpPr>
            <p:cNvPr id="20" name="Content Placeholder 4"/>
            <p:cNvSpPr txBox="1">
              <a:spLocks/>
            </p:cNvSpPr>
            <p:nvPr/>
          </p:nvSpPr>
          <p:spPr>
            <a:xfrm>
              <a:off x="5228698" y="3563335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sz="1200" dirty="0" smtClean="0">
                  <a:solidFill>
                    <a:schemeClr val="bg1"/>
                  </a:solidFill>
                </a:rPr>
                <a:t>Upoznavanje s radom najveće </a:t>
              </a:r>
            </a:p>
            <a:p>
              <a:pPr marL="0" indent="0">
                <a:buNone/>
              </a:pPr>
              <a:r>
                <a:rPr lang="hr-HR" sz="1200" dirty="0" smtClean="0">
                  <a:solidFill>
                    <a:schemeClr val="bg1"/>
                  </a:solidFill>
                </a:rPr>
                <a:t>nacionalne medijske kuće</a:t>
              </a:r>
            </a:p>
            <a:p>
              <a:pPr marL="0" indent="0">
                <a:buNone/>
              </a:pPr>
              <a:endParaRPr lang="hr-HR" sz="1200" dirty="0">
                <a:solidFill>
                  <a:schemeClr val="bg1"/>
                </a:solidFill>
              </a:endParaRPr>
            </a:p>
            <a:p>
              <a:pPr marL="0" indent="0">
                <a:buNone/>
              </a:pPr>
              <a:r>
                <a:rPr lang="hr-HR" sz="1200" dirty="0" err="1" smtClean="0">
                  <a:solidFill>
                    <a:schemeClr val="bg1"/>
                  </a:solidFill>
                </a:rPr>
                <a:t>Case</a:t>
              </a:r>
              <a:r>
                <a:rPr lang="hr-HR" sz="1200" dirty="0" smtClean="0">
                  <a:solidFill>
                    <a:schemeClr val="bg1"/>
                  </a:solidFill>
                </a:rPr>
                <a:t> </a:t>
              </a:r>
              <a:r>
                <a:rPr lang="hr-HR" sz="1200" dirty="0" err="1" smtClean="0">
                  <a:solidFill>
                    <a:schemeClr val="bg1"/>
                  </a:solidFill>
                </a:rPr>
                <a:t>study</a:t>
              </a:r>
              <a:r>
                <a:rPr lang="hr-HR" sz="1200" dirty="0" smtClean="0">
                  <a:solidFill>
                    <a:schemeClr val="bg1"/>
                  </a:solidFill>
                </a:rPr>
                <a:t>: Muzej iluzija</a:t>
              </a:r>
            </a:p>
            <a:p>
              <a:pPr marL="0" indent="0">
                <a:buNone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28698" y="3286336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Studijski izlet u Zagreb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058804" y="639813"/>
            <a:ext cx="1104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ko-KR" sz="1200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hr-HR" altLang="ko-KR" sz="1200" dirty="0" smtClean="0">
                <a:solidFill>
                  <a:schemeClr val="bg1"/>
                </a:solidFill>
                <a:cs typeface="Arial" pitchFamily="34" charset="0"/>
              </a:rPr>
              <a:t>tudeni 2019.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6823"/>
            <a:ext cx="4499992" cy="2538000"/>
          </a:xfrm>
        </p:spPr>
      </p:pic>
      <p:pic>
        <p:nvPicPr>
          <p:cNvPr id="10" name="Picture Placeholder 9"/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635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6113385" y="1971492"/>
            <a:ext cx="943899" cy="943899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785210" y="2807328"/>
            <a:ext cx="722466" cy="722466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520009" y="2371784"/>
            <a:ext cx="1783637" cy="17836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47" name="Elbow Connector 46"/>
          <p:cNvCxnSpPr/>
          <p:nvPr/>
        </p:nvCxnSpPr>
        <p:spPr>
          <a:xfrm flipV="1">
            <a:off x="6785210" y="3142904"/>
            <a:ext cx="924584" cy="52427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818286" y="3620784"/>
            <a:ext cx="597317" cy="597317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5438837" y="3376426"/>
            <a:ext cx="597317" cy="597317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7057284" y="2327421"/>
            <a:ext cx="523749" cy="523749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299482" y="2468821"/>
            <a:ext cx="573378" cy="573378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555988" y="3295764"/>
            <a:ext cx="379321" cy="379321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hr-HR" altLang="ko-KR" dirty="0" smtClean="0"/>
              <a:t>                   Što rade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endParaRPr lang="en-US" altLang="ko-KR" dirty="0"/>
          </a:p>
        </p:txBody>
      </p:sp>
      <p:sp>
        <p:nvSpPr>
          <p:cNvPr id="30" name="Oval 29"/>
          <p:cNvSpPr/>
          <p:nvPr/>
        </p:nvSpPr>
        <p:spPr>
          <a:xfrm>
            <a:off x="6145968" y="1152544"/>
            <a:ext cx="531721" cy="5317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Oval 30"/>
          <p:cNvSpPr/>
          <p:nvPr/>
        </p:nvSpPr>
        <p:spPr>
          <a:xfrm>
            <a:off x="4943776" y="2948467"/>
            <a:ext cx="531721" cy="5317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Oval 31"/>
          <p:cNvSpPr/>
          <p:nvPr/>
        </p:nvSpPr>
        <p:spPr>
          <a:xfrm>
            <a:off x="7695164" y="2795994"/>
            <a:ext cx="531721" cy="5317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Oval 32"/>
          <p:cNvSpPr/>
          <p:nvPr/>
        </p:nvSpPr>
        <p:spPr>
          <a:xfrm>
            <a:off x="7017379" y="1671531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Oval 33"/>
          <p:cNvSpPr/>
          <p:nvPr/>
        </p:nvSpPr>
        <p:spPr>
          <a:xfrm>
            <a:off x="5608293" y="1958874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Rectangle 9"/>
          <p:cNvSpPr/>
          <p:nvPr/>
        </p:nvSpPr>
        <p:spPr>
          <a:xfrm>
            <a:off x="7150875" y="1817568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ectangle 16"/>
          <p:cNvSpPr/>
          <p:nvPr/>
        </p:nvSpPr>
        <p:spPr>
          <a:xfrm rot="2700000">
            <a:off x="7877798" y="2869422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Parallelogram 15"/>
          <p:cNvSpPr/>
          <p:nvPr/>
        </p:nvSpPr>
        <p:spPr>
          <a:xfrm rot="16200000">
            <a:off x="6266296" y="1244121"/>
            <a:ext cx="291063" cy="31506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Pie 24"/>
          <p:cNvSpPr/>
          <p:nvPr/>
        </p:nvSpPr>
        <p:spPr>
          <a:xfrm>
            <a:off x="5044160" y="3065885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9" name="Round Same Side Corner Rectangle 6"/>
          <p:cNvSpPr>
            <a:spLocks noChangeAspect="1"/>
          </p:cNvSpPr>
          <p:nvPr/>
        </p:nvSpPr>
        <p:spPr>
          <a:xfrm rot="2700000">
            <a:off x="5829255" y="2078590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Oval 39"/>
          <p:cNvSpPr/>
          <p:nvPr/>
        </p:nvSpPr>
        <p:spPr>
          <a:xfrm>
            <a:off x="8120811" y="3516074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Oval 40"/>
          <p:cNvSpPr/>
          <p:nvPr/>
        </p:nvSpPr>
        <p:spPr>
          <a:xfrm>
            <a:off x="4713123" y="3732098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Rectangle 30"/>
          <p:cNvSpPr/>
          <p:nvPr/>
        </p:nvSpPr>
        <p:spPr>
          <a:xfrm>
            <a:off x="4860945" y="3883200"/>
            <a:ext cx="236076" cy="23538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Rounded Rectangle 27"/>
          <p:cNvSpPr/>
          <p:nvPr/>
        </p:nvSpPr>
        <p:spPr>
          <a:xfrm>
            <a:off x="8241515" y="3666231"/>
            <a:ext cx="295662" cy="22710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44" name="Elbow Connector 43"/>
          <p:cNvCxnSpPr/>
          <p:nvPr/>
        </p:nvCxnSpPr>
        <p:spPr>
          <a:xfrm rot="16200000" flipV="1">
            <a:off x="5665224" y="2407604"/>
            <a:ext cx="1665393" cy="17482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endCxn id="34" idx="4"/>
          </p:cNvCxnSpPr>
          <p:nvPr/>
        </p:nvCxnSpPr>
        <p:spPr>
          <a:xfrm rot="16200000" flipV="1">
            <a:off x="5612455" y="2752294"/>
            <a:ext cx="1103210" cy="57981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endCxn id="33" idx="4"/>
          </p:cNvCxnSpPr>
          <p:nvPr/>
        </p:nvCxnSpPr>
        <p:spPr>
          <a:xfrm rot="5400000" flipH="1" flipV="1">
            <a:off x="6316864" y="2616797"/>
            <a:ext cx="1379920" cy="55283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10800000">
            <a:off x="5460869" y="3235318"/>
            <a:ext cx="874154" cy="54661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40" idx="2"/>
          </p:cNvCxnSpPr>
          <p:nvPr/>
        </p:nvCxnSpPr>
        <p:spPr>
          <a:xfrm flipV="1">
            <a:off x="6832327" y="3781935"/>
            <a:ext cx="1288484" cy="265860"/>
          </a:xfrm>
          <a:prstGeom prst="bentConnector3">
            <a:avLst>
              <a:gd name="adj1" fmla="val 44323"/>
            </a:avLst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endCxn id="41" idx="6"/>
          </p:cNvCxnSpPr>
          <p:nvPr/>
        </p:nvCxnSpPr>
        <p:spPr>
          <a:xfrm rot="10800000">
            <a:off x="5244845" y="3997960"/>
            <a:ext cx="1090179" cy="40987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38751" y="1552057"/>
            <a:ext cx="372919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r-H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Stječu osnovna znanja o svijetu poduzetništva i marketingu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r-H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Uče poslovno komunicirati i prezentirati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r-H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Upoznaju rad uspješnih lokalnih poduzeća kroz organizirane posjete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r-H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Dobivaju zadatak/problem od strane poduzeća i predlažu rješenja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r-H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Idu na tematske izlete u bliže ili dalje destinacije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r-H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‘Udomljavaju’ stručne goste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r-H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Posjećuju zanimljiva predavanja i tribine vezane za poduzetništvo, razvoj i inovacije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r-H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Osmišljavaju vlastitu poslovnu ideju i razvijaju svoj ‘</a:t>
            </a:r>
            <a:r>
              <a:rPr lang="hr-HR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startup</a:t>
            </a:r>
            <a:r>
              <a:rPr lang="hr-H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’ projekt</a:t>
            </a:r>
          </a:p>
        </p:txBody>
      </p:sp>
      <p:sp>
        <p:nvSpPr>
          <p:cNvPr id="62" name="Round Same Side Corner Rectangle 6"/>
          <p:cNvSpPr/>
          <p:nvPr/>
        </p:nvSpPr>
        <p:spPr>
          <a:xfrm rot="10800000" flipH="1">
            <a:off x="6295381" y="3007024"/>
            <a:ext cx="584719" cy="2136476"/>
          </a:xfrm>
          <a:custGeom>
            <a:avLst/>
            <a:gdLst/>
            <a:ahLst/>
            <a:cxnLst/>
            <a:rect l="l" t="t" r="r" b="b"/>
            <a:pathLst>
              <a:path w="584719" h="2136476">
                <a:moveTo>
                  <a:pt x="10964" y="889917"/>
                </a:moveTo>
                <a:cubicBezTo>
                  <a:pt x="75615" y="889918"/>
                  <a:pt x="128024" y="797671"/>
                  <a:pt x="128024" y="683879"/>
                </a:cubicBezTo>
                <a:lnTo>
                  <a:pt x="128024" y="0"/>
                </a:lnTo>
                <a:lnTo>
                  <a:pt x="0" y="0"/>
                </a:lnTo>
                <a:lnTo>
                  <a:pt x="0" y="887972"/>
                </a:lnTo>
                <a:cubicBezTo>
                  <a:pt x="3573" y="889612"/>
                  <a:pt x="7248" y="889917"/>
                  <a:pt x="10964" y="889917"/>
                </a:cubicBezTo>
                <a:close/>
                <a:moveTo>
                  <a:pt x="573754" y="889918"/>
                </a:moveTo>
                <a:cubicBezTo>
                  <a:pt x="577471" y="889918"/>
                  <a:pt x="581146" y="889612"/>
                  <a:pt x="584719" y="887972"/>
                </a:cubicBezTo>
                <a:lnTo>
                  <a:pt x="584719" y="0"/>
                </a:lnTo>
                <a:lnTo>
                  <a:pt x="456694" y="0"/>
                </a:lnTo>
                <a:lnTo>
                  <a:pt x="456694" y="683879"/>
                </a:lnTo>
                <a:cubicBezTo>
                  <a:pt x="456695" y="797671"/>
                  <a:pt x="509104" y="889918"/>
                  <a:pt x="573754" y="889918"/>
                </a:cubicBezTo>
                <a:close/>
                <a:moveTo>
                  <a:pt x="292360" y="889918"/>
                </a:moveTo>
                <a:cubicBezTo>
                  <a:pt x="357010" y="889918"/>
                  <a:pt x="409420" y="801725"/>
                  <a:pt x="409420" y="692933"/>
                </a:cubicBezTo>
                <a:lnTo>
                  <a:pt x="409420" y="0"/>
                </a:lnTo>
                <a:lnTo>
                  <a:pt x="175300" y="0"/>
                </a:lnTo>
                <a:lnTo>
                  <a:pt x="175300" y="692933"/>
                </a:lnTo>
                <a:cubicBezTo>
                  <a:pt x="175300" y="801725"/>
                  <a:pt x="227709" y="889918"/>
                  <a:pt x="292360" y="889918"/>
                </a:cubicBezTo>
                <a:close/>
                <a:moveTo>
                  <a:pt x="146158" y="1665491"/>
                </a:moveTo>
                <a:lnTo>
                  <a:pt x="438485" y="1665491"/>
                </a:lnTo>
                <a:lnTo>
                  <a:pt x="560664" y="988448"/>
                </a:lnTo>
                <a:cubicBezTo>
                  <a:pt x="499413" y="983746"/>
                  <a:pt x="448810" y="934951"/>
                  <a:pt x="432671" y="869294"/>
                </a:cubicBezTo>
                <a:cubicBezTo>
                  <a:pt x="416317" y="939198"/>
                  <a:pt x="360373" y="989785"/>
                  <a:pt x="294137" y="989785"/>
                </a:cubicBezTo>
                <a:cubicBezTo>
                  <a:pt x="227903" y="989785"/>
                  <a:pt x="171958" y="939199"/>
                  <a:pt x="155604" y="869294"/>
                </a:cubicBezTo>
                <a:cubicBezTo>
                  <a:pt x="139137" y="936225"/>
                  <a:pt x="86881" y="985637"/>
                  <a:pt x="24052" y="988860"/>
                </a:cubicBezTo>
                <a:close/>
                <a:moveTo>
                  <a:pt x="292357" y="2136476"/>
                </a:moveTo>
                <a:lnTo>
                  <a:pt x="428081" y="1762218"/>
                </a:lnTo>
                <a:lnTo>
                  <a:pt x="156635" y="17622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1" name="Picture 2" descr="E:\002-KIMS BUSINESS\007-02-Fullslidesppt-Contents\20161206\02-\color-penci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Oval 63"/>
          <p:cNvSpPr/>
          <p:nvPr/>
        </p:nvSpPr>
        <p:spPr>
          <a:xfrm>
            <a:off x="6037006" y="3189307"/>
            <a:ext cx="276816" cy="276816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1" y="118942"/>
            <a:ext cx="2376264" cy="67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b="1" dirty="0" err="1" smtClean="0">
                <a:solidFill>
                  <a:schemeClr val="bg1"/>
                </a:solidFill>
              </a:rPr>
              <a:t>Heroes</a:t>
            </a:r>
            <a:r>
              <a:rPr lang="hr-HR" altLang="ko-KR" b="1" dirty="0" smtClean="0">
                <a:solidFill>
                  <a:schemeClr val="bg1"/>
                </a:solidFill>
              </a:rPr>
              <a:t> </a:t>
            </a:r>
            <a:r>
              <a:rPr lang="hr-HR" altLang="ko-KR" b="1" dirty="0" err="1" smtClean="0">
                <a:solidFill>
                  <a:schemeClr val="bg1"/>
                </a:solidFill>
              </a:rPr>
              <a:t>Nearby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26DD1F90-E48D-4F7F-BEF0-132C24E0B3D7}"/>
              </a:ext>
            </a:extLst>
          </p:cNvPr>
          <p:cNvGrpSpPr/>
          <p:nvPr/>
        </p:nvGrpSpPr>
        <p:grpSpPr>
          <a:xfrm>
            <a:off x="5038886" y="317022"/>
            <a:ext cx="3384376" cy="1526288"/>
            <a:chOff x="5228698" y="367355"/>
            <a:chExt cx="3384376" cy="1526288"/>
          </a:xfrm>
        </p:grpSpPr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5228698" y="644354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8698" y="367355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RInovatoRI</a:t>
              </a:r>
              <a:r>
                <a:rPr lang="hr-HR" altLang="ko-KR" sz="1200" b="1" dirty="0">
                  <a:solidFill>
                    <a:schemeClr val="bg1"/>
                  </a:solidFill>
                  <a:cs typeface="Arial" pitchFamily="34" charset="0"/>
                </a:rPr>
                <a:t> redovni </a:t>
              </a:r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program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9DF0D085-D577-4E56-9743-69863E372266}"/>
              </a:ext>
            </a:extLst>
          </p:cNvPr>
          <p:cNvGrpSpPr/>
          <p:nvPr/>
        </p:nvGrpSpPr>
        <p:grpSpPr>
          <a:xfrm>
            <a:off x="5044500" y="3286336"/>
            <a:ext cx="3384376" cy="1526288"/>
            <a:chOff x="5228698" y="3286336"/>
            <a:chExt cx="3384376" cy="1526288"/>
          </a:xfrm>
        </p:grpSpPr>
        <p:sp>
          <p:nvSpPr>
            <p:cNvPr id="20" name="Content Placeholder 4"/>
            <p:cNvSpPr txBox="1">
              <a:spLocks/>
            </p:cNvSpPr>
            <p:nvPr/>
          </p:nvSpPr>
          <p:spPr>
            <a:xfrm>
              <a:off x="5228698" y="3563335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sz="1200" dirty="0" err="1" smtClean="0">
                  <a:solidFill>
                    <a:schemeClr val="bg1"/>
                  </a:solidFill>
                </a:rPr>
                <a:t>S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uosnivač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voditelj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razvoja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endParaRPr lang="hr-HR" sz="1200" dirty="0" smtClean="0">
                <a:solidFill>
                  <a:schemeClr val="bg1"/>
                </a:solidFill>
              </a:endParaRPr>
            </a:p>
            <a:p>
              <a:pPr marL="0" indent="0">
                <a:buNone/>
              </a:pPr>
              <a:r>
                <a:rPr lang="en-US" sz="1200" dirty="0" smtClean="0">
                  <a:solidFill>
                    <a:schemeClr val="bg1"/>
                  </a:solidFill>
                </a:rPr>
                <a:t>Heroes </a:t>
              </a:r>
              <a:r>
                <a:rPr lang="en-US" sz="1200" dirty="0">
                  <a:solidFill>
                    <a:schemeClr val="bg1"/>
                  </a:solidFill>
                </a:rPr>
                <a:t>Nearby </a:t>
              </a:r>
              <a:r>
                <a:rPr lang="en-US" sz="1200" dirty="0" err="1">
                  <a:solidFill>
                    <a:schemeClr val="bg1"/>
                  </a:solidFill>
                </a:rPr>
                <a:t>incijative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28698" y="3286336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Gost predavač: Siniša </a:t>
              </a:r>
              <a:r>
                <a:rPr lang="hr-HR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Necko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058804" y="639813"/>
            <a:ext cx="11897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ko-KR" sz="1200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hr-HR" altLang="ko-KR" sz="1200" dirty="0" smtClean="0">
                <a:solidFill>
                  <a:schemeClr val="bg1"/>
                </a:solidFill>
                <a:cs typeface="Arial" pitchFamily="34" charset="0"/>
              </a:rPr>
              <a:t>rosinac 2019.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1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b="1" dirty="0" err="1" smtClean="0">
                <a:solidFill>
                  <a:schemeClr val="bg1"/>
                </a:solidFill>
              </a:rPr>
              <a:t>Escape</a:t>
            </a:r>
            <a:r>
              <a:rPr lang="hr-HR" altLang="ko-KR" b="1" dirty="0" smtClean="0">
                <a:solidFill>
                  <a:schemeClr val="bg1"/>
                </a:solidFill>
              </a:rPr>
              <a:t> room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26DD1F90-E48D-4F7F-BEF0-132C24E0B3D7}"/>
              </a:ext>
            </a:extLst>
          </p:cNvPr>
          <p:cNvGrpSpPr/>
          <p:nvPr/>
        </p:nvGrpSpPr>
        <p:grpSpPr>
          <a:xfrm>
            <a:off x="5038886" y="317022"/>
            <a:ext cx="3384376" cy="1526288"/>
            <a:chOff x="5228698" y="367355"/>
            <a:chExt cx="3384376" cy="1526288"/>
          </a:xfrm>
        </p:grpSpPr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5228698" y="644354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8698" y="367355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RInovatoRI</a:t>
              </a:r>
              <a:r>
                <a:rPr lang="hr-HR" altLang="ko-KR" sz="1200" b="1" dirty="0">
                  <a:solidFill>
                    <a:schemeClr val="bg1"/>
                  </a:solidFill>
                  <a:cs typeface="Arial" pitchFamily="34" charset="0"/>
                </a:rPr>
                <a:t> redovni </a:t>
              </a:r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program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9DF0D085-D577-4E56-9743-69863E372266}"/>
              </a:ext>
            </a:extLst>
          </p:cNvPr>
          <p:cNvGrpSpPr/>
          <p:nvPr/>
        </p:nvGrpSpPr>
        <p:grpSpPr>
          <a:xfrm>
            <a:off x="5044500" y="3286336"/>
            <a:ext cx="3384376" cy="1526288"/>
            <a:chOff x="5228698" y="3286336"/>
            <a:chExt cx="3384376" cy="1526288"/>
          </a:xfrm>
        </p:grpSpPr>
        <p:sp>
          <p:nvSpPr>
            <p:cNvPr id="20" name="Content Placeholder 4"/>
            <p:cNvSpPr txBox="1">
              <a:spLocks/>
            </p:cNvSpPr>
            <p:nvPr/>
          </p:nvSpPr>
          <p:spPr>
            <a:xfrm>
              <a:off x="5228698" y="3563335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28698" y="3286336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Timsko rješavanje problema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058804" y="639813"/>
            <a:ext cx="10871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ko-KR" sz="1200" dirty="0">
                <a:solidFill>
                  <a:schemeClr val="bg1"/>
                </a:solidFill>
                <a:cs typeface="Arial" pitchFamily="34" charset="0"/>
              </a:rPr>
              <a:t>v</a:t>
            </a:r>
            <a:r>
              <a:rPr lang="hr-HR" altLang="ko-KR" sz="1200" dirty="0" smtClean="0">
                <a:solidFill>
                  <a:schemeClr val="bg1"/>
                </a:solidFill>
                <a:cs typeface="Arial" pitchFamily="34" charset="0"/>
              </a:rPr>
              <a:t>eljača 2020.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47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752020" y="987574"/>
            <a:ext cx="4085196" cy="3461057"/>
          </a:xfrm>
        </p:spPr>
        <p:txBody>
          <a:bodyPr/>
          <a:lstStyle/>
          <a:p>
            <a:r>
              <a:rPr lang="hr-HR" altLang="ko-KR" sz="3200" b="1" dirty="0" err="1" smtClean="0"/>
              <a:t>Summer</a:t>
            </a:r>
            <a:r>
              <a:rPr lang="hr-HR" altLang="ko-KR" sz="3200" b="1" dirty="0" smtClean="0"/>
              <a:t> </a:t>
            </a:r>
            <a:r>
              <a:rPr lang="hr-HR" altLang="ko-KR" sz="3200" b="1" dirty="0" err="1" smtClean="0"/>
              <a:t>Rinnovation</a:t>
            </a:r>
            <a:endParaRPr lang="hr-HR" altLang="ko-KR" sz="3200" b="1" dirty="0" smtClean="0"/>
          </a:p>
          <a:p>
            <a:r>
              <a:rPr lang="hr-HR" altLang="ko-KR" sz="3200" b="1" dirty="0" err="1" smtClean="0"/>
              <a:t>Lab</a:t>
            </a:r>
            <a:r>
              <a:rPr lang="hr-HR" altLang="ko-KR" sz="3200" b="1" dirty="0" smtClean="0"/>
              <a:t> </a:t>
            </a:r>
          </a:p>
          <a:p>
            <a:endParaRPr lang="hr-HR" altLang="ko-KR" sz="3200" b="1" dirty="0" smtClean="0">
              <a:solidFill>
                <a:schemeClr val="bg1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26DD1F90-E48D-4F7F-BEF0-132C24E0B3D7}"/>
              </a:ext>
            </a:extLst>
          </p:cNvPr>
          <p:cNvGrpSpPr/>
          <p:nvPr/>
        </p:nvGrpSpPr>
        <p:grpSpPr>
          <a:xfrm>
            <a:off x="4752020" y="505856"/>
            <a:ext cx="3384376" cy="1526288"/>
            <a:chOff x="5228698" y="367355"/>
            <a:chExt cx="3384376" cy="1526288"/>
          </a:xfrm>
        </p:grpSpPr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5228698" y="644354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ipanj/srpanj  2020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  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8698" y="367355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Ljetni </a:t>
              </a:r>
              <a:r>
                <a:rPr lang="hr-HR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RInovatoRI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752020" y="343584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>
                <a:solidFill>
                  <a:schemeClr val="bg1"/>
                </a:solidFill>
              </a:rPr>
              <a:t>Od ideje do projekta u vrijeme korona </a:t>
            </a:r>
            <a:r>
              <a:rPr lang="hr-HR" sz="1200" b="1" dirty="0" smtClean="0">
                <a:solidFill>
                  <a:schemeClr val="bg1"/>
                </a:solidFill>
              </a:rPr>
              <a:t>virusa</a:t>
            </a:r>
          </a:p>
          <a:p>
            <a:endParaRPr lang="hr-HR" altLang="ko-KR" sz="1200" b="1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hr-HR" altLang="ko-KR" sz="1200" dirty="0" smtClean="0">
                <a:solidFill>
                  <a:schemeClr val="bg1"/>
                </a:solidFill>
                <a:cs typeface="Arial" pitchFamily="34" charset="0"/>
              </a:rPr>
              <a:t>Gost predavač: Dario Zorić, direktor RRA Porin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68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 smtClean="0"/>
              <a:t>Nagrade i priznanja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endParaRPr lang="en-US" altLang="ko-KR" dirty="0"/>
          </a:p>
        </p:txBody>
      </p:sp>
      <p:grpSp>
        <p:nvGrpSpPr>
          <p:cNvPr id="12" name="Group 11"/>
          <p:cNvGrpSpPr/>
          <p:nvPr/>
        </p:nvGrpSpPr>
        <p:grpSpPr>
          <a:xfrm>
            <a:off x="5341000" y="2149682"/>
            <a:ext cx="3191439" cy="960965"/>
            <a:chOff x="2227884" y="1330362"/>
            <a:chExt cx="2835932" cy="960965"/>
          </a:xfrm>
        </p:grpSpPr>
        <p:sp>
          <p:nvSpPr>
            <p:cNvPr id="13" name="TextBox 12"/>
            <p:cNvSpPr txBox="1"/>
            <p:nvPr/>
          </p:nvSpPr>
          <p:spPr>
            <a:xfrm>
              <a:off x="2227884" y="1644996"/>
              <a:ext cx="28359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dirty="0" smtClean="0"/>
                <a:t>Nacionalni dobitnik Europske nagrade </a:t>
              </a:r>
              <a:r>
                <a:rPr lang="hr-HR" sz="1200" dirty="0"/>
                <a:t>za </a:t>
              </a:r>
              <a:endParaRPr lang="hr-HR" sz="1200" dirty="0" smtClean="0"/>
            </a:p>
            <a:p>
              <a:r>
                <a:rPr lang="hr-HR" sz="1200" dirty="0" smtClean="0"/>
                <a:t>promicanje </a:t>
              </a:r>
              <a:r>
                <a:rPr lang="hr-HR" sz="1200" dirty="0"/>
                <a:t>poduzetništva 2019. u kategoriji promicanje poduzetničkog duha. 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Nacionalni dobitnik EEPA 2019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09696" y="2169444"/>
            <a:ext cx="31182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Povelja za NAJ akciju 2018.</a:t>
            </a:r>
          </a:p>
          <a:p>
            <a:endParaRPr lang="hr-HR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hr-HR" sz="1200" dirty="0"/>
              <a:t>Vikend školi poduzetništva 2018</a:t>
            </a:r>
            <a:r>
              <a:rPr lang="hr-HR" sz="1200" dirty="0" smtClean="0"/>
              <a:t>.,</a:t>
            </a:r>
          </a:p>
          <a:p>
            <a:r>
              <a:rPr lang="hr-HR" sz="1200" dirty="0" smtClean="0"/>
              <a:t>'Pametni </a:t>
            </a:r>
            <a:r>
              <a:rPr lang="hr-HR" sz="1200" dirty="0"/>
              <a:t>gradovi i umjetna </a:t>
            </a:r>
            <a:endParaRPr lang="hr-HR" sz="1200" dirty="0" smtClean="0"/>
          </a:p>
          <a:p>
            <a:r>
              <a:rPr lang="hr-HR" sz="1200" dirty="0" smtClean="0"/>
              <a:t>inteligencija</a:t>
            </a:r>
            <a:r>
              <a:rPr lang="hr-HR" sz="1200" dirty="0"/>
              <a:t>' dodijeljena je povelja </a:t>
            </a:r>
            <a:r>
              <a:rPr lang="hr-HR" sz="1200" dirty="0" smtClean="0"/>
              <a:t>za</a:t>
            </a:r>
          </a:p>
          <a:p>
            <a:r>
              <a:rPr lang="hr-HR" sz="1200" dirty="0" smtClean="0"/>
              <a:t>NAJ-akciju </a:t>
            </a:r>
            <a:r>
              <a:rPr lang="hr-HR" sz="1200" dirty="0"/>
              <a:t>na </a:t>
            </a:r>
            <a:r>
              <a:rPr lang="hr-HR" sz="1200" dirty="0" smtClean="0"/>
              <a:t>državnoj </a:t>
            </a:r>
            <a:r>
              <a:rPr lang="hr-HR" sz="1200" dirty="0"/>
              <a:t>razini, </a:t>
            </a:r>
            <a:endParaRPr lang="hr-HR" sz="1200" dirty="0" smtClean="0"/>
          </a:p>
          <a:p>
            <a:r>
              <a:rPr lang="hr-HR" sz="1200" dirty="0" smtClean="0"/>
              <a:t>u </a:t>
            </a:r>
            <a:r>
              <a:rPr lang="hr-HR" sz="1200" dirty="0"/>
              <a:t>sklopu akcije </a:t>
            </a:r>
            <a:endParaRPr lang="hr-HR" sz="1200" dirty="0" smtClean="0"/>
          </a:p>
          <a:p>
            <a:r>
              <a:rPr lang="hr-HR" sz="1200" dirty="0" smtClean="0"/>
              <a:t>'Gradovi </a:t>
            </a:r>
            <a:r>
              <a:rPr lang="hr-HR" sz="1200" dirty="0"/>
              <a:t>i općine prijatelji djece' </a:t>
            </a:r>
            <a:endParaRPr lang="hr-HR" sz="1200" dirty="0" smtClean="0"/>
          </a:p>
          <a:p>
            <a:r>
              <a:rPr lang="hr-HR" sz="1200" dirty="0" smtClean="0"/>
              <a:t>koju organizira </a:t>
            </a:r>
            <a:r>
              <a:rPr lang="hr-HR" sz="1200" dirty="0"/>
              <a:t>Savez društava </a:t>
            </a:r>
            <a:endParaRPr lang="hr-HR" sz="1200" dirty="0" smtClean="0"/>
          </a:p>
          <a:p>
            <a:r>
              <a:rPr lang="hr-HR" sz="1200" dirty="0" smtClean="0"/>
              <a:t>Naša </a:t>
            </a:r>
            <a:r>
              <a:rPr lang="hr-HR" sz="1200" dirty="0"/>
              <a:t>djeca Hrvatske. </a:t>
            </a:r>
            <a:endParaRPr lang="en-US" sz="1200" dirty="0"/>
          </a:p>
          <a:p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15842" y="2149682"/>
            <a:ext cx="552754" cy="5527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val 18"/>
          <p:cNvSpPr/>
          <p:nvPr/>
        </p:nvSpPr>
        <p:spPr>
          <a:xfrm>
            <a:off x="4672126" y="2149682"/>
            <a:ext cx="552754" cy="5527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771646" y="22413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altLang="ko-KR" b="1" dirty="0" smtClean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7930" y="22413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1290248"/>
            <a:ext cx="2376264" cy="678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110647"/>
            <a:ext cx="1242327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2"/>
          <p:cNvSpPr>
            <a:spLocks noChangeArrowheads="1"/>
          </p:cNvSpPr>
          <p:nvPr/>
        </p:nvSpPr>
        <p:spPr bwMode="auto">
          <a:xfrm rot="5400000" flipH="1">
            <a:off x="5994253" y="-1408260"/>
            <a:ext cx="612000" cy="438900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AutoShape 92"/>
          <p:cNvSpPr>
            <a:spLocks noChangeArrowheads="1"/>
          </p:cNvSpPr>
          <p:nvPr/>
        </p:nvSpPr>
        <p:spPr bwMode="auto">
          <a:xfrm rot="5400000" flipH="1">
            <a:off x="5994255" y="-521431"/>
            <a:ext cx="612000" cy="43890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4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 rot="5400000" flipH="1">
            <a:off x="5994255" y="366837"/>
            <a:ext cx="612000" cy="43890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AutoShape 92"/>
          <p:cNvSpPr>
            <a:spLocks noChangeArrowheads="1"/>
          </p:cNvSpPr>
          <p:nvPr/>
        </p:nvSpPr>
        <p:spPr bwMode="auto">
          <a:xfrm rot="5400000" flipH="1">
            <a:off x="5994255" y="1260703"/>
            <a:ext cx="612000" cy="43890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2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99292" y="518510"/>
            <a:ext cx="2925036" cy="684773"/>
            <a:chOff x="2299400" y="1781114"/>
            <a:chExt cx="4576856" cy="684773"/>
          </a:xfrm>
        </p:grpSpPr>
        <p:sp>
          <p:nvSpPr>
            <p:cNvPr id="16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r-HR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Kome je namijenjen?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2"/>
            <p:cNvSpPr txBox="1"/>
            <p:nvPr/>
          </p:nvSpPr>
          <p:spPr bwMode="auto">
            <a:xfrm>
              <a:off x="2299400" y="2050389"/>
              <a:ext cx="4576856" cy="415498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r-HR" altLang="ko-KR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Učenice i učenici 6., 7. i 8. razreda riječkih OŠ</a:t>
              </a:r>
              <a:r>
                <a:rPr lang="en-US" altLang="ko-KR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AutoShape 92"/>
          <p:cNvSpPr>
            <a:spLocks noChangeAspect="1" noChangeArrowheads="1"/>
          </p:cNvSpPr>
          <p:nvPr/>
        </p:nvSpPr>
        <p:spPr bwMode="auto">
          <a:xfrm rot="16200000" flipH="1">
            <a:off x="3753597" y="462245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AutoShape 92"/>
          <p:cNvSpPr>
            <a:spLocks noChangeAspect="1" noChangeArrowheads="1"/>
          </p:cNvSpPr>
          <p:nvPr/>
        </p:nvSpPr>
        <p:spPr bwMode="auto">
          <a:xfrm rot="16200000" flipH="1">
            <a:off x="3753597" y="1349073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" name="AutoShape 92"/>
          <p:cNvSpPr>
            <a:spLocks noChangeAspect="1" noChangeArrowheads="1"/>
          </p:cNvSpPr>
          <p:nvPr/>
        </p:nvSpPr>
        <p:spPr bwMode="auto">
          <a:xfrm rot="16200000" flipH="1">
            <a:off x="3753597" y="2237341"/>
            <a:ext cx="648000" cy="648000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AutoShape 92"/>
          <p:cNvSpPr>
            <a:spLocks noChangeAspect="1" noChangeArrowheads="1"/>
          </p:cNvSpPr>
          <p:nvPr/>
        </p:nvSpPr>
        <p:spPr bwMode="auto">
          <a:xfrm rot="16200000" flipH="1">
            <a:off x="3753597" y="3131207"/>
            <a:ext cx="648000" cy="648000"/>
          </a:xfrm>
          <a:prstGeom prst="ellipse">
            <a:avLst/>
          </a:prstGeom>
          <a:solidFill>
            <a:schemeClr val="accent2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3" name="직사각형 69"/>
          <p:cNvSpPr/>
          <p:nvPr/>
        </p:nvSpPr>
        <p:spPr>
          <a:xfrm>
            <a:off x="3864468" y="514001"/>
            <a:ext cx="444352" cy="523220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109"/>
          <p:cNvSpPr>
            <a:spLocks noChangeArrowheads="1"/>
          </p:cNvSpPr>
          <p:nvPr/>
        </p:nvSpPr>
        <p:spPr bwMode="auto">
          <a:xfrm>
            <a:off x="3864468" y="1404613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B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5" name="직사각형 110"/>
          <p:cNvSpPr>
            <a:spLocks noChangeArrowheads="1"/>
          </p:cNvSpPr>
          <p:nvPr/>
        </p:nvSpPr>
        <p:spPr bwMode="auto">
          <a:xfrm>
            <a:off x="3864468" y="2295225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C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6" name="직사각형 112"/>
          <p:cNvSpPr>
            <a:spLocks noChangeArrowheads="1"/>
          </p:cNvSpPr>
          <p:nvPr/>
        </p:nvSpPr>
        <p:spPr bwMode="auto">
          <a:xfrm>
            <a:off x="3864468" y="3185837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D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33" name="그룹 95"/>
          <p:cNvGrpSpPr/>
          <p:nvPr/>
        </p:nvGrpSpPr>
        <p:grpSpPr>
          <a:xfrm>
            <a:off x="7918690" y="714644"/>
            <a:ext cx="283532" cy="143201"/>
            <a:chOff x="7123783" y="2013388"/>
            <a:chExt cx="283532" cy="143201"/>
          </a:xfrm>
          <a:solidFill>
            <a:schemeClr val="accent3"/>
          </a:solidFill>
        </p:grpSpPr>
        <p:sp>
          <p:nvSpPr>
            <p:cNvPr id="34" name="이등변 삼각형 96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5" name="이등변 삼각형 97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36" name="그룹 98"/>
          <p:cNvGrpSpPr/>
          <p:nvPr/>
        </p:nvGrpSpPr>
        <p:grpSpPr>
          <a:xfrm>
            <a:off x="7918690" y="1601472"/>
            <a:ext cx="283532" cy="143201"/>
            <a:chOff x="7123783" y="2013388"/>
            <a:chExt cx="283532" cy="143201"/>
          </a:xfrm>
          <a:solidFill>
            <a:schemeClr val="accent4"/>
          </a:solidFill>
        </p:grpSpPr>
        <p:sp>
          <p:nvSpPr>
            <p:cNvPr id="37" name="이등변 삼각형 99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8" name="이등변 삼각형 100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39" name="그룹 101"/>
          <p:cNvGrpSpPr/>
          <p:nvPr/>
        </p:nvGrpSpPr>
        <p:grpSpPr>
          <a:xfrm>
            <a:off x="7918690" y="2489740"/>
            <a:ext cx="283532" cy="143201"/>
            <a:chOff x="7123783" y="2013388"/>
            <a:chExt cx="283532" cy="143201"/>
          </a:xfrm>
          <a:solidFill>
            <a:schemeClr val="accent1"/>
          </a:solidFill>
        </p:grpSpPr>
        <p:sp>
          <p:nvSpPr>
            <p:cNvPr id="40" name="이등변 삼각형 102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1" name="이등변 삼각형 103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42" name="그룹 104"/>
          <p:cNvGrpSpPr/>
          <p:nvPr/>
        </p:nvGrpSpPr>
        <p:grpSpPr>
          <a:xfrm>
            <a:off x="7918690" y="3383606"/>
            <a:ext cx="283532" cy="143201"/>
            <a:chOff x="7123783" y="2013388"/>
            <a:chExt cx="283532" cy="143201"/>
          </a:xfrm>
          <a:solidFill>
            <a:schemeClr val="accent2"/>
          </a:solidFill>
        </p:grpSpPr>
        <p:sp>
          <p:nvSpPr>
            <p:cNvPr id="43" name="이등변 삼각형 105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4" name="이등변 삼각형 106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599292" y="1405338"/>
            <a:ext cx="2925036" cy="523191"/>
            <a:chOff x="2299400" y="1781114"/>
            <a:chExt cx="4755184" cy="523191"/>
          </a:xfrm>
        </p:grpSpPr>
        <p:sp>
          <p:nvSpPr>
            <p:cNvPr id="49" name="TextBox 10"/>
            <p:cNvSpPr txBox="1"/>
            <p:nvPr/>
          </p:nvSpPr>
          <p:spPr bwMode="auto">
            <a:xfrm>
              <a:off x="2299400" y="1781114"/>
              <a:ext cx="4755184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r-HR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Cijena programa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12"/>
            <p:cNvSpPr txBox="1"/>
            <p:nvPr/>
          </p:nvSpPr>
          <p:spPr bwMode="auto">
            <a:xfrm>
              <a:off x="2299400" y="2050389"/>
              <a:ext cx="4576856" cy="2539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r-HR" altLang="ko-KR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100 kuna/mjesec</a:t>
              </a:r>
              <a:endPara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599292" y="2293606"/>
            <a:ext cx="2815342" cy="523191"/>
            <a:chOff x="2299400" y="1781114"/>
            <a:chExt cx="4576856" cy="523191"/>
          </a:xfrm>
        </p:grpSpPr>
        <p:sp>
          <p:nvSpPr>
            <p:cNvPr id="52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r-HR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Kada počinje? 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12"/>
            <p:cNvSpPr txBox="1"/>
            <p:nvPr/>
          </p:nvSpPr>
          <p:spPr bwMode="auto">
            <a:xfrm>
              <a:off x="2299400" y="2050389"/>
              <a:ext cx="4576856" cy="2539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r-HR" altLang="ko-KR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15. listopada 2020.</a:t>
              </a:r>
              <a:endPara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599291" y="3187472"/>
            <a:ext cx="3602930" cy="523191"/>
            <a:chOff x="2299398" y="1781114"/>
            <a:chExt cx="5857226" cy="523191"/>
          </a:xfrm>
        </p:grpSpPr>
        <p:sp>
          <p:nvSpPr>
            <p:cNvPr id="55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r-HR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Kako se prijaviti?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12"/>
            <p:cNvSpPr txBox="1"/>
            <p:nvPr/>
          </p:nvSpPr>
          <p:spPr bwMode="auto">
            <a:xfrm>
              <a:off x="2299398" y="2050389"/>
              <a:ext cx="5857226" cy="2539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r-HR" altLang="ko-KR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Putem online obrasca na web stranici Doma mladih</a:t>
              </a:r>
              <a:r>
                <a:rPr lang="en-US" altLang="ko-KR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. </a:t>
              </a:r>
              <a:endPara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3568" y="483518"/>
            <a:ext cx="2592288" cy="1224136"/>
          </a:xfrm>
        </p:spPr>
        <p:txBody>
          <a:bodyPr/>
          <a:lstStyle/>
          <a:p>
            <a:pPr algn="l"/>
            <a:r>
              <a:rPr lang="hr-HR" altLang="ko-KR" dirty="0" smtClean="0"/>
              <a:t>Osnovne informacije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3568" y="1707653"/>
            <a:ext cx="2592288" cy="1109143"/>
          </a:xfrm>
        </p:spPr>
        <p:txBody>
          <a:bodyPr/>
          <a:lstStyle/>
          <a:p>
            <a:pPr lvl="0"/>
            <a:endParaRPr lang="hr-HR" altLang="ko-KR" dirty="0" smtClean="0">
              <a:latin typeface="+mn-lt"/>
            </a:endParaRPr>
          </a:p>
          <a:p>
            <a:pPr lvl="0"/>
            <a:endParaRPr lang="hr-HR" altLang="ko-KR" dirty="0" smtClean="0">
              <a:latin typeface="+mn-lt"/>
            </a:endParaRPr>
          </a:p>
          <a:p>
            <a:pPr lvl="0"/>
            <a:r>
              <a:rPr lang="hr-HR" altLang="ko-KR" dirty="0" smtClean="0">
                <a:latin typeface="+mn-lt"/>
              </a:rPr>
              <a:t>Cjelogodišnji redovni program 2020.-2021.</a:t>
            </a:r>
          </a:p>
        </p:txBody>
      </p:sp>
      <p:sp>
        <p:nvSpPr>
          <p:cNvPr id="60" name="AutoShape 92"/>
          <p:cNvSpPr>
            <a:spLocks noChangeArrowheads="1"/>
          </p:cNvSpPr>
          <p:nvPr/>
        </p:nvSpPr>
        <p:spPr bwMode="auto">
          <a:xfrm rot="5400000" flipH="1">
            <a:off x="5994255" y="2154189"/>
            <a:ext cx="612000" cy="43890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5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1" name="AutoShape 92"/>
          <p:cNvSpPr>
            <a:spLocks noChangeAspect="1" noChangeArrowheads="1"/>
          </p:cNvSpPr>
          <p:nvPr/>
        </p:nvSpPr>
        <p:spPr bwMode="auto">
          <a:xfrm rot="16200000" flipH="1">
            <a:off x="3753597" y="402469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2" name="직사각형 112"/>
          <p:cNvSpPr>
            <a:spLocks noChangeArrowheads="1"/>
          </p:cNvSpPr>
          <p:nvPr/>
        </p:nvSpPr>
        <p:spPr bwMode="auto">
          <a:xfrm>
            <a:off x="3864468" y="4076449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3" name="그룹 104"/>
          <p:cNvGrpSpPr/>
          <p:nvPr/>
        </p:nvGrpSpPr>
        <p:grpSpPr>
          <a:xfrm>
            <a:off x="7918690" y="4277092"/>
            <a:ext cx="283532" cy="143201"/>
            <a:chOff x="7123783" y="2013388"/>
            <a:chExt cx="283532" cy="143201"/>
          </a:xfrm>
          <a:solidFill>
            <a:schemeClr val="accent5"/>
          </a:solidFill>
        </p:grpSpPr>
        <p:sp>
          <p:nvSpPr>
            <p:cNvPr id="64" name="이등변 삼각형 105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5" name="이등변 삼각형 106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587920" y="4080958"/>
            <a:ext cx="3038233" cy="523191"/>
            <a:chOff x="2299400" y="1781114"/>
            <a:chExt cx="4576856" cy="523191"/>
          </a:xfrm>
        </p:grpSpPr>
        <p:sp>
          <p:nvSpPr>
            <p:cNvPr id="67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r-HR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Dinamika programa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12"/>
            <p:cNvSpPr txBox="1"/>
            <p:nvPr/>
          </p:nvSpPr>
          <p:spPr bwMode="auto">
            <a:xfrm>
              <a:off x="2299400" y="2050389"/>
              <a:ext cx="4576856" cy="2539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r-HR" altLang="ko-KR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Četvrtkom </a:t>
              </a:r>
              <a:r>
                <a:rPr lang="hr-HR" altLang="ko-KR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18.30 </a:t>
              </a:r>
              <a:r>
                <a:rPr lang="hr-HR" altLang="ko-KR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– </a:t>
              </a:r>
              <a:r>
                <a:rPr lang="hr-HR" altLang="ko-KR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20.00</a:t>
              </a:r>
              <a:endPara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61" y="1682386"/>
            <a:ext cx="1327855" cy="64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 smtClean="0"/>
              <a:t>Dodatne informacije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endParaRPr lang="en-US" altLang="ko-KR" dirty="0"/>
          </a:p>
        </p:txBody>
      </p:sp>
      <p:grpSp>
        <p:nvGrpSpPr>
          <p:cNvPr id="6" name="Group 5"/>
          <p:cNvGrpSpPr/>
          <p:nvPr/>
        </p:nvGrpSpPr>
        <p:grpSpPr>
          <a:xfrm>
            <a:off x="474363" y="1510875"/>
            <a:ext cx="4102598" cy="553998"/>
            <a:chOff x="1448989" y="1595280"/>
            <a:chExt cx="3028713" cy="553998"/>
          </a:xfrm>
        </p:grpSpPr>
        <p:sp>
          <p:nvSpPr>
            <p:cNvPr id="7" name="TextBox 6"/>
            <p:cNvSpPr txBox="1"/>
            <p:nvPr/>
          </p:nvSpPr>
          <p:spPr>
            <a:xfrm>
              <a:off x="1454023" y="1872279"/>
              <a:ext cx="3023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</a:t>
              </a:r>
              <a:r>
                <a:rPr lang="hr-H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 09. listopada 2020.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48989" y="1595280"/>
              <a:ext cx="1541622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Trajanje prijava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7544" y="2167580"/>
            <a:ext cx="4102598" cy="553998"/>
            <a:chOff x="1448989" y="1595280"/>
            <a:chExt cx="3028713" cy="553998"/>
          </a:xfrm>
        </p:grpSpPr>
        <p:sp>
          <p:nvSpPr>
            <p:cNvPr id="10" name="TextBox 9"/>
            <p:cNvSpPr txBox="1"/>
            <p:nvPr/>
          </p:nvSpPr>
          <p:spPr>
            <a:xfrm>
              <a:off x="1454023" y="1872279"/>
              <a:ext cx="3023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 10 (zbog mjera zaštite)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8989" y="1595280"/>
              <a:ext cx="1541622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Broj polaznika po grupi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4363" y="2776434"/>
            <a:ext cx="4102598" cy="923330"/>
            <a:chOff x="1448989" y="1595280"/>
            <a:chExt cx="3028713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1454023" y="1872279"/>
              <a:ext cx="3023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Grad Rijeka – Odjel gradske uprave za poduzetništvo</a:t>
              </a:r>
            </a:p>
            <a:p>
              <a:r>
                <a:rPr lang="hr-H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Dom mladih Rijeka</a:t>
              </a:r>
            </a:p>
            <a:p>
              <a:r>
                <a:rPr lang="hr-H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Voditeljica: Josipa Andrušić, prof.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48989" y="1595280"/>
              <a:ext cx="1541622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Inicijativa i organizacija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7544" y="3751756"/>
            <a:ext cx="4176464" cy="738664"/>
            <a:chOff x="1448989" y="1595280"/>
            <a:chExt cx="3083244" cy="738664"/>
          </a:xfrm>
        </p:grpSpPr>
        <p:sp>
          <p:nvSpPr>
            <p:cNvPr id="16" name="TextBox 15"/>
            <p:cNvSpPr txBox="1"/>
            <p:nvPr/>
          </p:nvSpPr>
          <p:spPr>
            <a:xfrm>
              <a:off x="1454023" y="1872279"/>
              <a:ext cx="3078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hr-HR" altLang="en-US" sz="1200" dirty="0" smtClean="0">
                  <a:cs typeface="Times New Roman" panose="02020603050405020304" pitchFamily="18" charset="0"/>
                  <a:sym typeface="Roboto" charset="0"/>
                </a:rPr>
                <a:t>T  051 227 603</a:t>
              </a:r>
              <a:endParaRPr lang="hr-HR" altLang="en-US" sz="1200" dirty="0">
                <a:cs typeface="Times New Roman" panose="02020603050405020304" pitchFamily="18" charset="0"/>
                <a:sym typeface="Roboto" charset="0"/>
              </a:endParaRPr>
            </a:p>
            <a:p>
              <a:pPr>
                <a:spcBef>
                  <a:spcPct val="0"/>
                </a:spcBef>
              </a:pPr>
              <a:r>
                <a:rPr lang="hr-HR" altLang="en-US" sz="1200" smtClean="0">
                  <a:cs typeface="Times New Roman" panose="02020603050405020304" pitchFamily="18" charset="0"/>
                  <a:sym typeface="Roboto" charset="0"/>
                </a:rPr>
                <a:t>E </a:t>
              </a:r>
              <a:r>
                <a:rPr lang="hr-HR" altLang="en-US" sz="1200" smtClean="0">
                  <a:cs typeface="Times New Roman" panose="02020603050405020304" pitchFamily="18" charset="0"/>
                  <a:sym typeface="Roboto" charset="0"/>
                </a:rPr>
                <a:t> info@dom-mladih.hr </a:t>
              </a:r>
              <a:endParaRPr lang="hr-HR" altLang="en-US" sz="1200" dirty="0">
                <a:cs typeface="Times New Roman" panose="02020603050405020304" pitchFamily="18" charset="0"/>
                <a:sym typeface="Roboto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8989" y="1595280"/>
              <a:ext cx="1541622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Dodatne informacije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742192"/>
            <a:ext cx="1327855" cy="64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48" y="3507854"/>
            <a:ext cx="9144000" cy="576063"/>
          </a:xfrm>
        </p:spPr>
        <p:txBody>
          <a:bodyPr/>
          <a:lstStyle/>
          <a:p>
            <a:r>
              <a:rPr lang="hr-HR" altLang="ko-KR" b="1" dirty="0" smtClean="0"/>
              <a:t>Hvala na pažnji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48" y="4155926"/>
            <a:ext cx="9144000" cy="792088"/>
          </a:xfrm>
        </p:spPr>
        <p:txBody>
          <a:bodyPr/>
          <a:lstStyle/>
          <a:p>
            <a:pPr lvl="0"/>
            <a:r>
              <a:rPr lang="hr-HR" altLang="ko-KR" sz="1100" dirty="0" smtClean="0"/>
              <a:t>Iva Ribarić, </a:t>
            </a:r>
            <a:r>
              <a:rPr lang="hr-HR" altLang="ko-KR" sz="1100" dirty="0" err="1" smtClean="0"/>
              <a:t>univ</a:t>
            </a:r>
            <a:r>
              <a:rPr lang="hr-HR" altLang="ko-KR" sz="1100" dirty="0" smtClean="0"/>
              <a:t>. </a:t>
            </a:r>
            <a:r>
              <a:rPr lang="hr-HR" altLang="ko-KR" sz="1100" dirty="0" err="1"/>
              <a:t>s</a:t>
            </a:r>
            <a:r>
              <a:rPr lang="hr-HR" altLang="ko-KR" sz="1100" dirty="0" err="1" smtClean="0"/>
              <a:t>pec</a:t>
            </a:r>
            <a:r>
              <a:rPr lang="hr-HR" altLang="ko-KR" sz="1100" dirty="0" smtClean="0"/>
              <a:t>. </a:t>
            </a:r>
            <a:r>
              <a:rPr lang="hr-HR" altLang="ko-KR" sz="1100" dirty="0" err="1"/>
              <a:t>o</a:t>
            </a:r>
            <a:r>
              <a:rPr lang="hr-HR" altLang="ko-KR" sz="1100" dirty="0" err="1" smtClean="0"/>
              <a:t>ec</a:t>
            </a:r>
            <a:r>
              <a:rPr lang="hr-HR" altLang="ko-KR" sz="1100" dirty="0" smtClean="0"/>
              <a:t>.</a:t>
            </a:r>
          </a:p>
          <a:p>
            <a:pPr lvl="0"/>
            <a:r>
              <a:rPr lang="hr-HR" altLang="ko-KR" sz="1100" dirty="0" smtClean="0"/>
              <a:t>Grad Rijeka – Odjel gradske uprave za poduzetništvo</a:t>
            </a:r>
          </a:p>
          <a:p>
            <a:pPr lvl="0"/>
            <a:r>
              <a:rPr lang="hr-HR" altLang="ko-KR" sz="1100" dirty="0" smtClean="0"/>
              <a:t>iva.ribaric@rijeka.hr</a:t>
            </a:r>
            <a:endParaRPr lang="en-US" altLang="ko-KR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2787774"/>
            <a:ext cx="1029952" cy="514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8" y="2619383"/>
            <a:ext cx="575784" cy="68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hr-HR" altLang="ko-KR" dirty="0" smtClean="0"/>
              <a:t>			Tko su 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endParaRPr lang="en-US" altLang="ko-KR" dirty="0"/>
          </a:p>
        </p:txBody>
      </p:sp>
      <p:sp>
        <p:nvSpPr>
          <p:cNvPr id="4" name="Oval 3"/>
          <p:cNvSpPr/>
          <p:nvPr/>
        </p:nvSpPr>
        <p:spPr>
          <a:xfrm>
            <a:off x="4849012" y="1658485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672724" y="1658485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693076" y="3295425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4849012" y="3295425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17112" y="1789749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7463" y="3426689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93400" y="1789749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93400" y="3426689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432669" y="1451194"/>
            <a:ext cx="2932815" cy="1292662"/>
            <a:chOff x="1448989" y="1595280"/>
            <a:chExt cx="3030085" cy="1292662"/>
          </a:xfrm>
        </p:grpSpPr>
        <p:sp>
          <p:nvSpPr>
            <p:cNvPr id="17" name="TextBox 16"/>
            <p:cNvSpPr txBox="1"/>
            <p:nvPr/>
          </p:nvSpPr>
          <p:spPr>
            <a:xfrm>
              <a:off x="1454023" y="1872279"/>
              <a:ext cx="3023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RInovatoRI</a:t>
              </a:r>
              <a:r>
                <a:rPr lang="hr-HR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uče istraživati, analizirati, zaključivati i riješiti problem. Najprije se upoznaju s procesom, a onda to znanje primjene na problemu stvarnog poduzeća.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accent3"/>
                  </a:solidFill>
                  <a:cs typeface="Arial" pitchFamily="34" charset="0"/>
                </a:rPr>
                <a:t>Gen-RI-</a:t>
              </a:r>
              <a:r>
                <a:rPr lang="hr-HR" altLang="ko-KR" sz="1200" b="1" dirty="0" err="1" smtClean="0">
                  <a:solidFill>
                    <a:schemeClr val="accent3"/>
                  </a:solidFill>
                  <a:cs typeface="Arial" pitchFamily="34" charset="0"/>
                </a:rPr>
                <a:t>jalci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482388" y="3088134"/>
            <a:ext cx="2932815" cy="1107996"/>
            <a:chOff x="1448989" y="1595280"/>
            <a:chExt cx="3030085" cy="1107996"/>
          </a:xfrm>
        </p:grpSpPr>
        <p:sp>
          <p:nvSpPr>
            <p:cNvPr id="20" name="TextBox 19"/>
            <p:cNvSpPr txBox="1"/>
            <p:nvPr/>
          </p:nvSpPr>
          <p:spPr>
            <a:xfrm>
              <a:off x="1454023" y="1872279"/>
              <a:ext cx="3023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Od ideje do pokretanja posla – </a:t>
              </a:r>
              <a:r>
                <a:rPr lang="hr-HR" altLang="ko-KR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RInovatoRI</a:t>
              </a:r>
              <a:r>
                <a:rPr lang="hr-HR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znaju o čemu sve moraju misliti kada svoje inovativne ideje i rješenja provode u stvarnost.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accent4"/>
                  </a:solidFill>
                  <a:cs typeface="Arial" pitchFamily="34" charset="0"/>
                </a:rPr>
                <a:t>Najmlađi </a:t>
              </a:r>
              <a:r>
                <a:rPr lang="hr-HR" altLang="ko-KR" sz="1200" b="1" dirty="0" err="1" smtClean="0">
                  <a:solidFill>
                    <a:schemeClr val="accent4"/>
                  </a:solidFill>
                  <a:cs typeface="Arial" pitchFamily="34" charset="0"/>
                </a:rPr>
                <a:t>startupovci</a:t>
              </a:r>
              <a:r>
                <a:rPr lang="hr-HR" altLang="ko-KR" sz="1200" b="1" dirty="0" smtClean="0">
                  <a:solidFill>
                    <a:schemeClr val="accent4"/>
                  </a:solidFill>
                  <a:cs typeface="Arial" pitchFamily="34" charset="0"/>
                </a:rPr>
                <a:t> u gradu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56236" y="1449650"/>
            <a:ext cx="2932815" cy="923330"/>
            <a:chOff x="1448989" y="1595280"/>
            <a:chExt cx="3030085" cy="923330"/>
          </a:xfrm>
        </p:grpSpPr>
        <p:sp>
          <p:nvSpPr>
            <p:cNvPr id="26" name="TextBox 25"/>
            <p:cNvSpPr txBox="1"/>
            <p:nvPr/>
          </p:nvSpPr>
          <p:spPr>
            <a:xfrm>
              <a:off x="1454023" y="1872279"/>
              <a:ext cx="3023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Novi izazovi zahtijevaju nova rješenja. Mladi, kreativni umovi brzo proizvode sjajne i još neviđene ideje.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accent2"/>
                  </a:solidFill>
                  <a:cs typeface="Arial" pitchFamily="34" charset="0"/>
                </a:rPr>
                <a:t>Ambasadori inovacija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05955" y="3086590"/>
            <a:ext cx="2932815" cy="923330"/>
            <a:chOff x="1448989" y="1595280"/>
            <a:chExt cx="3030085" cy="923330"/>
          </a:xfrm>
        </p:grpSpPr>
        <p:sp>
          <p:nvSpPr>
            <p:cNvPr id="29" name="TextBox 28"/>
            <p:cNvSpPr txBox="1"/>
            <p:nvPr/>
          </p:nvSpPr>
          <p:spPr>
            <a:xfrm>
              <a:off x="1454023" y="1872279"/>
              <a:ext cx="3023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RInovatoRI</a:t>
              </a:r>
              <a:r>
                <a:rPr lang="hr-HR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mogu što drugi misle da se ne može. Oni su </a:t>
              </a:r>
              <a:r>
                <a:rPr lang="hr-HR" altLang="ko-KR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superjunaci</a:t>
              </a:r>
              <a:r>
                <a:rPr lang="hr-HR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pametnog grada koji se usude pokušati.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accent1"/>
                  </a:solidFill>
                  <a:cs typeface="Arial" pitchFamily="34" charset="0"/>
                </a:rPr>
                <a:t>Projektanti budućnosti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1" y="118942"/>
            <a:ext cx="2376264" cy="67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3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hr-HR" altLang="ko-KR" sz="2400" dirty="0" smtClean="0"/>
              <a:t>     	Koje </a:t>
            </a:r>
            <a:r>
              <a:rPr lang="hr-HR" altLang="ko-KR" sz="2400" dirty="0"/>
              <a:t>vrijednosti i vještine promiču</a:t>
            </a:r>
            <a:endParaRPr lang="ko-KR" alt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endParaRPr lang="en-US" altLang="ko-KR" dirty="0"/>
          </a:p>
        </p:txBody>
      </p:sp>
      <p:grpSp>
        <p:nvGrpSpPr>
          <p:cNvPr id="5" name="Group 4"/>
          <p:cNvGrpSpPr/>
          <p:nvPr/>
        </p:nvGrpSpPr>
        <p:grpSpPr>
          <a:xfrm rot="18900000">
            <a:off x="2803378" y="2864900"/>
            <a:ext cx="720081" cy="720081"/>
            <a:chOff x="5446453" y="1672187"/>
            <a:chExt cx="914401" cy="914401"/>
          </a:xfrm>
          <a:solidFill>
            <a:schemeClr val="accent3"/>
          </a:solidFill>
        </p:grpSpPr>
        <p:sp>
          <p:nvSpPr>
            <p:cNvPr id="6" name="Teardrop 5"/>
            <p:cNvSpPr/>
            <p:nvPr/>
          </p:nvSpPr>
          <p:spPr>
            <a:xfrm rot="5400000">
              <a:off x="5446453" y="1672188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Teardrop 6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37594" y="1944984"/>
            <a:ext cx="720080" cy="720081"/>
            <a:chOff x="5446454" y="1672186"/>
            <a:chExt cx="914400" cy="914401"/>
          </a:xfrm>
          <a:solidFill>
            <a:schemeClr val="accent4"/>
          </a:solidFill>
        </p:grpSpPr>
        <p:sp>
          <p:nvSpPr>
            <p:cNvPr id="9" name="Teardrop 8"/>
            <p:cNvSpPr/>
            <p:nvPr/>
          </p:nvSpPr>
          <p:spPr>
            <a:xfrm rot="5400000">
              <a:off x="5446454" y="1672186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Teardrop 9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2700000">
            <a:off x="4221592" y="1488625"/>
            <a:ext cx="720080" cy="720081"/>
            <a:chOff x="5446454" y="1672186"/>
            <a:chExt cx="914400" cy="914401"/>
          </a:xfrm>
          <a:solidFill>
            <a:schemeClr val="accent1"/>
          </a:solidFill>
        </p:grpSpPr>
        <p:sp>
          <p:nvSpPr>
            <p:cNvPr id="12" name="Teardrop 11"/>
            <p:cNvSpPr/>
            <p:nvPr/>
          </p:nvSpPr>
          <p:spPr>
            <a:xfrm rot="5400000">
              <a:off x="5446454" y="1672186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Teardrop 12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5400000">
            <a:off x="5309327" y="1944984"/>
            <a:ext cx="720080" cy="720081"/>
            <a:chOff x="5446454" y="1672186"/>
            <a:chExt cx="914400" cy="914401"/>
          </a:xfrm>
          <a:solidFill>
            <a:schemeClr val="accent2"/>
          </a:solidFill>
        </p:grpSpPr>
        <p:sp>
          <p:nvSpPr>
            <p:cNvPr id="15" name="Teardrop 14"/>
            <p:cNvSpPr/>
            <p:nvPr/>
          </p:nvSpPr>
          <p:spPr>
            <a:xfrm rot="5400000">
              <a:off x="5446454" y="1672186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Teardrop 15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8100000">
            <a:off x="5496934" y="2879530"/>
            <a:ext cx="720080" cy="720081"/>
            <a:chOff x="5446454" y="1672186"/>
            <a:chExt cx="914400" cy="914401"/>
          </a:xfrm>
          <a:solidFill>
            <a:schemeClr val="accent5"/>
          </a:solidFill>
        </p:grpSpPr>
        <p:sp>
          <p:nvSpPr>
            <p:cNvPr id="18" name="Teardrop 17"/>
            <p:cNvSpPr/>
            <p:nvPr/>
          </p:nvSpPr>
          <p:spPr>
            <a:xfrm rot="5400000">
              <a:off x="5446454" y="1672186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Teardrop 18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669367" y="3649050"/>
            <a:ext cx="2949954" cy="841698"/>
            <a:chOff x="2551705" y="4283314"/>
            <a:chExt cx="2357003" cy="841698"/>
          </a:xfrm>
        </p:grpSpPr>
        <p:sp>
          <p:nvSpPr>
            <p:cNvPr id="21" name="TextBox 20"/>
            <p:cNvSpPr txBox="1"/>
            <p:nvPr/>
          </p:nvSpPr>
          <p:spPr>
            <a:xfrm>
              <a:off x="2551706" y="4478681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Drugačiji pristup problemu i </a:t>
              </a:r>
              <a:r>
                <a:rPr lang="hr-HR" altLang="ko-KR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out-of-the-box</a:t>
              </a:r>
              <a:r>
                <a:rPr lang="hr-HR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razmišljanje otvaraju put stvaralačkom </a:t>
              </a:r>
              <a:r>
                <a:rPr lang="hr-H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potencijalu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>
                  <a:solidFill>
                    <a:schemeClr val="accent5"/>
                  </a:solidFill>
                  <a:cs typeface="Arial" pitchFamily="34" charset="0"/>
                </a:rPr>
                <a:t>Kreativnost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85706" y="2022975"/>
            <a:ext cx="2949953" cy="858697"/>
            <a:chOff x="2541686" y="4283314"/>
            <a:chExt cx="2357002" cy="858697"/>
          </a:xfrm>
        </p:grpSpPr>
        <p:sp>
          <p:nvSpPr>
            <p:cNvPr id="24" name="TextBox 23"/>
            <p:cNvSpPr txBox="1"/>
            <p:nvPr/>
          </p:nvSpPr>
          <p:spPr>
            <a:xfrm>
              <a:off x="2541686" y="4680346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Odvažnost, inicijativa, sagledavanje prepreka i posljedica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51705" y="4283314"/>
              <a:ext cx="23369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>
                  <a:solidFill>
                    <a:schemeClr val="accent2"/>
                  </a:solidFill>
                  <a:cs typeface="Arial" pitchFamily="34" charset="0"/>
                </a:rPr>
                <a:t>Prepoznavanje rizika i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  <a:p>
              <a:r>
                <a:rPr lang="hr-HR" altLang="ko-KR" sz="1200" b="1" dirty="0">
                  <a:solidFill>
                    <a:schemeClr val="accent2"/>
                  </a:solidFill>
                  <a:cs typeface="Arial" pitchFamily="34" charset="0"/>
                </a:rPr>
                <a:t>prihvaćanje neuspjeha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16439" y="982240"/>
            <a:ext cx="2949954" cy="841698"/>
            <a:chOff x="2551705" y="4283314"/>
            <a:chExt cx="2357003" cy="841698"/>
          </a:xfrm>
        </p:grpSpPr>
        <p:sp>
          <p:nvSpPr>
            <p:cNvPr id="27" name="TextBox 26"/>
            <p:cNvSpPr txBox="1"/>
            <p:nvPr/>
          </p:nvSpPr>
          <p:spPr>
            <a:xfrm>
              <a:off x="2551706" y="4478681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Rad u timu potiče razvoj tolerancije, samokontrole i uvažavanja tuđeg mišljenja.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>
                  <a:solidFill>
                    <a:schemeClr val="accent1"/>
                  </a:solidFill>
                  <a:cs typeface="Arial" pitchFamily="34" charset="0"/>
                </a:rPr>
                <a:t>Timski rad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9999" y="3649050"/>
            <a:ext cx="3050778" cy="657032"/>
            <a:chOff x="2551705" y="4283314"/>
            <a:chExt cx="2357003" cy="657032"/>
          </a:xfrm>
        </p:grpSpPr>
        <p:sp>
          <p:nvSpPr>
            <p:cNvPr id="30" name="TextBox 29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Bez ‘vanjskih’ intervencija stvarati rješenja i stati iza svojih odluka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altLang="ko-KR" sz="1200" b="1" dirty="0">
                  <a:solidFill>
                    <a:schemeClr val="accent3"/>
                  </a:solidFill>
                  <a:cs typeface="Arial" pitchFamily="34" charset="0"/>
                </a:rPr>
                <a:t>Samostalnost i odgovornost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70000" y="2058734"/>
            <a:ext cx="2898536" cy="657032"/>
            <a:chOff x="2551705" y="4283314"/>
            <a:chExt cx="2357003" cy="657032"/>
          </a:xfrm>
        </p:grpSpPr>
        <p:sp>
          <p:nvSpPr>
            <p:cNvPr id="33" name="TextBox 32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Osvijestiti vlastite prednosti, talente i sposobnosti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altLang="ko-KR" sz="1200" b="1" dirty="0">
                  <a:solidFill>
                    <a:schemeClr val="accent4"/>
                  </a:solidFill>
                  <a:cs typeface="Arial" pitchFamily="34" charset="0"/>
                </a:rPr>
                <a:t>Samopouzdanje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5" name="Rectangle 9"/>
          <p:cNvSpPr/>
          <p:nvPr/>
        </p:nvSpPr>
        <p:spPr>
          <a:xfrm>
            <a:off x="3018301" y="3103137"/>
            <a:ext cx="290234" cy="27168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ectangle 23"/>
          <p:cNvSpPr/>
          <p:nvPr/>
        </p:nvSpPr>
        <p:spPr>
          <a:xfrm>
            <a:off x="4409460" y="1747390"/>
            <a:ext cx="344342" cy="202550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ectangle 30"/>
          <p:cNvSpPr/>
          <p:nvPr/>
        </p:nvSpPr>
        <p:spPr>
          <a:xfrm>
            <a:off x="3502245" y="2198027"/>
            <a:ext cx="260035" cy="25927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Oval 21"/>
          <p:cNvSpPr>
            <a:spLocks noChangeAspect="1"/>
          </p:cNvSpPr>
          <p:nvPr/>
        </p:nvSpPr>
        <p:spPr>
          <a:xfrm rot="20695255">
            <a:off x="5686004" y="3070718"/>
            <a:ext cx="341939" cy="34479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Rounded Rectangle 27"/>
          <p:cNvSpPr/>
          <p:nvPr/>
        </p:nvSpPr>
        <p:spPr>
          <a:xfrm>
            <a:off x="5572340" y="2182511"/>
            <a:ext cx="262892" cy="2019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204" y="14400"/>
            <a:ext cx="2376264" cy="67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 smtClean="0"/>
              <a:t>Tri programska pravca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endParaRPr lang="en-US" altLang="ko-KR" dirty="0"/>
          </a:p>
        </p:txBody>
      </p:sp>
      <p:grpSp>
        <p:nvGrpSpPr>
          <p:cNvPr id="76" name="Group 75"/>
          <p:cNvGrpSpPr/>
          <p:nvPr/>
        </p:nvGrpSpPr>
        <p:grpSpPr>
          <a:xfrm>
            <a:off x="3059832" y="3745823"/>
            <a:ext cx="1728192" cy="925583"/>
            <a:chOff x="3779911" y="3327771"/>
            <a:chExt cx="1584177" cy="925583"/>
          </a:xfrm>
        </p:grpSpPr>
        <p:sp>
          <p:nvSpPr>
            <p:cNvPr id="77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hr-HR" sz="1400" b="1" dirty="0" smtClean="0">
                  <a:solidFill>
                    <a:schemeClr val="bg1"/>
                  </a:solidFill>
                  <a:cs typeface="Arial" pitchFamily="34" charset="0"/>
                </a:rPr>
                <a:t>Redovni program</a:t>
              </a:r>
              <a:endParaRPr 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8" name="Text Placeholder 18"/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779911" y="3791689"/>
              <a:ext cx="15841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Cjelogodišnji radionički program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946664" y="3708256"/>
            <a:ext cx="1800002" cy="1002970"/>
            <a:chOff x="3738478" y="3311214"/>
            <a:chExt cx="1650003" cy="988306"/>
          </a:xfrm>
          <a:solidFill>
            <a:srgbClr val="00FF00"/>
          </a:solidFill>
        </p:grpSpPr>
        <p:sp>
          <p:nvSpPr>
            <p:cNvPr id="81" name="Text Placeholder 17"/>
            <p:cNvSpPr txBox="1">
              <a:spLocks/>
            </p:cNvSpPr>
            <p:nvPr/>
          </p:nvSpPr>
          <p:spPr>
            <a:xfrm>
              <a:off x="3738478" y="3311214"/>
              <a:ext cx="1650003" cy="480475"/>
            </a:xfrm>
            <a:prstGeom prst="rect">
              <a:avLst/>
            </a:prstGeom>
            <a:grpFill/>
            <a:ln>
              <a:solidFill>
                <a:srgbClr val="00FF00"/>
              </a:solidFill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hr-HR" sz="1200" b="1" dirty="0" smtClean="0">
                  <a:solidFill>
                    <a:schemeClr val="bg1"/>
                  </a:solidFill>
                  <a:cs typeface="Arial" pitchFamily="34" charset="0"/>
                </a:rPr>
                <a:t>Vikend škola </a:t>
              </a:r>
            </a:p>
            <a:p>
              <a:pPr marL="0" indent="0" algn="ctr">
                <a:buNone/>
              </a:pPr>
              <a:r>
                <a:rPr lang="hr-HR" sz="1200" b="1" dirty="0" smtClean="0">
                  <a:solidFill>
                    <a:schemeClr val="bg1"/>
                  </a:solidFill>
                  <a:cs typeface="Arial" pitchFamily="34" charset="0"/>
                </a:rPr>
                <a:t>poduzetništva</a:t>
              </a:r>
              <a:endParaRPr 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739230" y="3791689"/>
              <a:ext cx="1649249" cy="507831"/>
            </a:xfrm>
            <a:prstGeom prst="rect">
              <a:avLst/>
            </a:prstGeom>
            <a:grpFill/>
            <a:ln>
              <a:solidFill>
                <a:srgbClr val="00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r-HR" altLang="ko-KR" sz="900" b="1" dirty="0" smtClean="0">
                  <a:solidFill>
                    <a:schemeClr val="bg1"/>
                  </a:solidFill>
                  <a:cs typeface="Arial" pitchFamily="34" charset="0"/>
                </a:rPr>
                <a:t>Tematski vikend u dvorcu Stara Sušica, obično u travnju</a:t>
              </a:r>
              <a:endParaRPr lang="en-US" altLang="ko-KR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922252" y="3855158"/>
            <a:ext cx="1728192" cy="785470"/>
            <a:chOff x="3779911" y="3437106"/>
            <a:chExt cx="1584177" cy="785470"/>
          </a:xfrm>
        </p:grpSpPr>
        <p:sp>
          <p:nvSpPr>
            <p:cNvPr id="85" name="Text Placeholder 17"/>
            <p:cNvSpPr txBox="1">
              <a:spLocks/>
            </p:cNvSpPr>
            <p:nvPr/>
          </p:nvSpPr>
          <p:spPr>
            <a:xfrm>
              <a:off x="3779911" y="3437106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hr-HR" sz="1400" b="1" dirty="0" err="1" smtClean="0">
                  <a:solidFill>
                    <a:schemeClr val="bg1"/>
                  </a:solidFill>
                  <a:cs typeface="Arial" pitchFamily="34" charset="0"/>
                </a:rPr>
                <a:t>Summer</a:t>
              </a:r>
              <a:r>
                <a:rPr lang="hr-HR" sz="14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  <a:p>
              <a:pPr marL="0" indent="0" algn="ctr">
                <a:buNone/>
              </a:pPr>
              <a:r>
                <a:rPr lang="hr-HR" sz="1400" b="1" dirty="0" err="1" smtClean="0">
                  <a:solidFill>
                    <a:schemeClr val="bg1"/>
                  </a:solidFill>
                  <a:cs typeface="Arial" pitchFamily="34" charset="0"/>
                </a:rPr>
                <a:t>RInnovation</a:t>
              </a:r>
              <a:r>
                <a:rPr lang="hr-HR" sz="14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hr-HR" sz="1400" b="1" dirty="0" err="1" smtClean="0">
                  <a:solidFill>
                    <a:schemeClr val="bg1"/>
                  </a:solidFill>
                  <a:cs typeface="Arial" pitchFamily="34" charset="0"/>
                </a:rPr>
                <a:t>Lab</a:t>
              </a:r>
              <a:endParaRPr 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6" name="Text Placeholder 18"/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779911" y="3791689"/>
              <a:ext cx="158417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altLang="ko-KR" sz="1100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r>
                <a:rPr lang="hr-HR" altLang="ko-KR" sz="1100" dirty="0" smtClean="0">
                  <a:solidFill>
                    <a:schemeClr val="bg1"/>
                  </a:solidFill>
                  <a:cs typeface="Arial" pitchFamily="34" charset="0"/>
                </a:rPr>
                <a:t>vakodnevne radionice tijekom tri tjedna </a:t>
              </a:r>
              <a:endParaRPr lang="en-US" altLang="ko-KR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4" name="Picture Placeholder 3"/>
          <p:cNvPicPr>
            <a:picLocks noGrp="1" noChangeAspect="1"/>
          </p:cNvPicPr>
          <p:nvPr>
            <p:ph type="pic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idx="13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71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77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99992" y="2859782"/>
            <a:ext cx="4572000" cy="504056"/>
          </a:xfrm>
        </p:spPr>
        <p:txBody>
          <a:bodyPr/>
          <a:lstStyle/>
          <a:p>
            <a:pPr lvl="0"/>
            <a:r>
              <a:rPr lang="hr-HR" altLang="ko-KR" sz="2000" dirty="0" smtClean="0"/>
              <a:t>Školska godina 2018./2019.</a:t>
            </a:r>
          </a:p>
          <a:p>
            <a:pPr lvl="0"/>
            <a:r>
              <a:rPr lang="hr-HR" altLang="ko-KR" sz="2000" dirty="0" smtClean="0"/>
              <a:t>Presjek aktivnosti</a:t>
            </a:r>
            <a:endParaRPr lang="en-US" altLang="ko-KR" sz="2000" dirty="0"/>
          </a:p>
        </p:txBody>
      </p:sp>
      <p:sp>
        <p:nvSpPr>
          <p:cNvPr id="5" name="Oval 4"/>
          <p:cNvSpPr/>
          <p:nvPr/>
        </p:nvSpPr>
        <p:spPr>
          <a:xfrm>
            <a:off x="3484565" y="1851670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16"/>
          <p:cNvSpPr/>
          <p:nvPr/>
        </p:nvSpPr>
        <p:spPr>
          <a:xfrm rot="2700000">
            <a:off x="3750518" y="1966000"/>
            <a:ext cx="382495" cy="6857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EC7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392" y="1847782"/>
            <a:ext cx="3037944" cy="86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b="1" dirty="0" smtClean="0">
                <a:solidFill>
                  <a:schemeClr val="bg1"/>
                </a:solidFill>
              </a:rPr>
              <a:t>Sajam </a:t>
            </a:r>
            <a:r>
              <a:rPr lang="hr-HR" altLang="ko-KR" b="1" dirty="0" err="1" smtClean="0">
                <a:solidFill>
                  <a:schemeClr val="bg1"/>
                </a:solidFill>
              </a:rPr>
              <a:t>InfoGamer</a:t>
            </a:r>
            <a:endParaRPr lang="hr-HR" altLang="ko-KR" b="1" dirty="0" smtClean="0">
              <a:solidFill>
                <a:schemeClr val="bg1"/>
              </a:solidFill>
            </a:endParaRPr>
          </a:p>
          <a:p>
            <a:r>
              <a:rPr lang="hr-HR" altLang="ko-KR" b="1" dirty="0" smtClean="0"/>
              <a:t>Zagreb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26DD1F90-E48D-4F7F-BEF0-132C24E0B3D7}"/>
              </a:ext>
            </a:extLst>
          </p:cNvPr>
          <p:cNvGrpSpPr/>
          <p:nvPr/>
        </p:nvGrpSpPr>
        <p:grpSpPr>
          <a:xfrm>
            <a:off x="5058804" y="383536"/>
            <a:ext cx="3384376" cy="1526288"/>
            <a:chOff x="5228698" y="367355"/>
            <a:chExt cx="3384376" cy="1526288"/>
          </a:xfrm>
        </p:grpSpPr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5228698" y="644354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tudeni 2018.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8698" y="367355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RInovatoRI</a:t>
              </a:r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redovni program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058804" y="3236003"/>
            <a:ext cx="368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ko-KR" sz="1200" b="1" dirty="0" smtClean="0">
                <a:solidFill>
                  <a:schemeClr val="bg1"/>
                </a:solidFill>
                <a:cs typeface="Arial" pitchFamily="34" charset="0"/>
              </a:rPr>
              <a:t>Sajam </a:t>
            </a:r>
            <a:r>
              <a:rPr lang="hr-HR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gaming</a:t>
            </a:r>
            <a:r>
              <a:rPr lang="hr-HR" altLang="ko-KR" sz="1200" b="1" dirty="0" smtClean="0">
                <a:solidFill>
                  <a:schemeClr val="bg1"/>
                </a:solidFill>
                <a:cs typeface="Arial" pitchFamily="34" charset="0"/>
              </a:rPr>
              <a:t> industrije </a:t>
            </a:r>
          </a:p>
          <a:p>
            <a:r>
              <a:rPr lang="hr-HR" altLang="ko-KR" sz="1200" b="1" dirty="0" smtClean="0">
                <a:solidFill>
                  <a:schemeClr val="bg1"/>
                </a:solidFill>
                <a:cs typeface="Arial" pitchFamily="34" charset="0"/>
              </a:rPr>
              <a:t>na Zagrebačkom velesajmu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7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b="1" dirty="0" smtClean="0">
                <a:solidFill>
                  <a:schemeClr val="bg1"/>
                </a:solidFill>
              </a:rPr>
              <a:t>HNK Rijeka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26DD1F90-E48D-4F7F-BEF0-132C24E0B3D7}"/>
              </a:ext>
            </a:extLst>
          </p:cNvPr>
          <p:cNvGrpSpPr/>
          <p:nvPr/>
        </p:nvGrpSpPr>
        <p:grpSpPr>
          <a:xfrm>
            <a:off x="5038886" y="317022"/>
            <a:ext cx="3384376" cy="1526288"/>
            <a:chOff x="5228698" y="367355"/>
            <a:chExt cx="3384376" cy="1526288"/>
          </a:xfrm>
        </p:grpSpPr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5228698" y="644354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8698" y="367355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RInovatoRI</a:t>
              </a:r>
              <a:r>
                <a:rPr lang="hr-HR" altLang="ko-KR" sz="1200" b="1" dirty="0">
                  <a:solidFill>
                    <a:schemeClr val="bg1"/>
                  </a:solidFill>
                  <a:cs typeface="Arial" pitchFamily="34" charset="0"/>
                </a:rPr>
                <a:t> redovni </a:t>
              </a:r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program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9DF0D085-D577-4E56-9743-69863E372266}"/>
              </a:ext>
            </a:extLst>
          </p:cNvPr>
          <p:cNvGrpSpPr/>
          <p:nvPr/>
        </p:nvGrpSpPr>
        <p:grpSpPr>
          <a:xfrm>
            <a:off x="5044500" y="3286336"/>
            <a:ext cx="3384376" cy="1526288"/>
            <a:chOff x="5228698" y="3286336"/>
            <a:chExt cx="3384376" cy="1526288"/>
          </a:xfrm>
        </p:grpSpPr>
        <p:sp>
          <p:nvSpPr>
            <p:cNvPr id="20" name="Content Placeholder 4"/>
            <p:cNvSpPr txBox="1">
              <a:spLocks/>
            </p:cNvSpPr>
            <p:nvPr/>
          </p:nvSpPr>
          <p:spPr>
            <a:xfrm>
              <a:off x="5228698" y="3563335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RInovatoRI</a:t>
              </a: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su prilikom posjeta dobili prvi zadatak: osmisliti 5 </a:t>
              </a:r>
              <a:r>
                <a:rPr lang="hr-HR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brendiranih</a:t>
              </a: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proizvoda za novu web trgovinu </a:t>
              </a: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kluba.</a:t>
              </a:r>
              <a:endParaRPr lang="en-US" altLang="ko-KR" sz="120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hr-HR" altLang="ko-KR" sz="120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28698" y="3286336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Posjet s obilaskom kompleksa </a:t>
              </a:r>
              <a:r>
                <a:rPr lang="hr-HR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Rujevica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058804" y="639813"/>
            <a:ext cx="11897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ko-KR" sz="1200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hr-HR" altLang="ko-KR" sz="1200" dirty="0" smtClean="0">
                <a:solidFill>
                  <a:schemeClr val="bg1"/>
                </a:solidFill>
                <a:cs typeface="Arial" pitchFamily="34" charset="0"/>
              </a:rPr>
              <a:t>rosinac 2018.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8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b="1" dirty="0" smtClean="0">
                <a:solidFill>
                  <a:schemeClr val="bg1"/>
                </a:solidFill>
              </a:rPr>
              <a:t>4Look Centar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26DD1F90-E48D-4F7F-BEF0-132C24E0B3D7}"/>
              </a:ext>
            </a:extLst>
          </p:cNvPr>
          <p:cNvGrpSpPr/>
          <p:nvPr/>
        </p:nvGrpSpPr>
        <p:grpSpPr>
          <a:xfrm>
            <a:off x="5148064" y="383536"/>
            <a:ext cx="3384376" cy="1526288"/>
            <a:chOff x="5228698" y="367355"/>
            <a:chExt cx="3384376" cy="1526288"/>
          </a:xfrm>
        </p:grpSpPr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5228698" y="644354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v</a:t>
              </a:r>
              <a:r>
                <a:rPr lang="hr-HR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eljača 2019.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8698" y="367355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RInovatoRI</a:t>
              </a:r>
              <a:r>
                <a:rPr lang="hr-HR" altLang="ko-KR" sz="1200" b="1" dirty="0">
                  <a:solidFill>
                    <a:schemeClr val="bg1"/>
                  </a:solidFill>
                  <a:cs typeface="Arial" pitchFamily="34" charset="0"/>
                </a:rPr>
                <a:t> redovni program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9DF0D085-D577-4E56-9743-69863E372266}"/>
              </a:ext>
            </a:extLst>
          </p:cNvPr>
          <p:cNvGrpSpPr/>
          <p:nvPr/>
        </p:nvGrpSpPr>
        <p:grpSpPr>
          <a:xfrm>
            <a:off x="5058804" y="3111356"/>
            <a:ext cx="3384376" cy="1526288"/>
            <a:chOff x="5228698" y="3286336"/>
            <a:chExt cx="3384376" cy="1526288"/>
          </a:xfrm>
        </p:grpSpPr>
        <p:sp>
          <p:nvSpPr>
            <p:cNvPr id="20" name="Content Placeholder 4"/>
            <p:cNvSpPr txBox="1">
              <a:spLocks/>
            </p:cNvSpPr>
            <p:nvPr/>
          </p:nvSpPr>
          <p:spPr>
            <a:xfrm>
              <a:off x="5228698" y="3563335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28698" y="3286336"/>
              <a:ext cx="3384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Upoznavanje s radom malog </a:t>
              </a:r>
            </a:p>
            <a:p>
              <a:r>
                <a:rPr lang="hr-H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riječkog poduzetnika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2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819</Words>
  <Application>Microsoft Office PowerPoint</Application>
  <PresentationFormat>On-screen Show (16:9)</PresentationFormat>
  <Paragraphs>206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 Unicode MS</vt:lpstr>
      <vt:lpstr>맑은 고딕</vt:lpstr>
      <vt:lpstr>Arial</vt:lpstr>
      <vt:lpstr>Arial Black</vt:lpstr>
      <vt:lpstr>Cambria Math</vt:lpstr>
      <vt:lpstr>Roboto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Ribarić Iva</cp:lastModifiedBy>
  <cp:revision>155</cp:revision>
  <dcterms:created xsi:type="dcterms:W3CDTF">2016-12-05T23:26:54Z</dcterms:created>
  <dcterms:modified xsi:type="dcterms:W3CDTF">2020-09-16T11:21:47Z</dcterms:modified>
</cp:coreProperties>
</file>